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6858000" cy="9906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ADE"/>
    <a:srgbClr val="F8F8D8"/>
    <a:srgbClr val="F5FAD6"/>
    <a:srgbClr val="FCE4D0"/>
    <a:srgbClr val="EDF7F9"/>
    <a:srgbClr val="E8F5F8"/>
    <a:srgbClr val="E8F4F8"/>
    <a:srgbClr val="FDEADB"/>
    <a:srgbClr val="FFF8F3"/>
    <a:srgbClr val="FDDF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3150" y="12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977" cy="513789"/>
          </a:xfrm>
          <a:prstGeom prst="rect">
            <a:avLst/>
          </a:prstGeom>
        </p:spPr>
        <p:txBody>
          <a:bodyPr vert="horz" lIns="95449" tIns="47724" rIns="95449" bIns="47724" rtlCol="0"/>
          <a:lstStyle>
            <a:lvl1pPr algn="l">
              <a:defRPr sz="1300"/>
            </a:lvl1pPr>
          </a:lstStyle>
          <a:p>
            <a:r>
              <a:rPr kumimoji="1" lang="ja-JP" altLang="en-US" smtClean="0"/>
              <a:t>別紙１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0650" y="0"/>
            <a:ext cx="3076976" cy="513789"/>
          </a:xfrm>
          <a:prstGeom prst="rect">
            <a:avLst/>
          </a:prstGeom>
        </p:spPr>
        <p:txBody>
          <a:bodyPr vert="horz" lIns="95449" tIns="47724" rIns="95449" bIns="47724" rtlCol="0"/>
          <a:lstStyle>
            <a:lvl1pPr algn="r">
              <a:defRPr sz="1300"/>
            </a:lvl1pPr>
          </a:lstStyle>
          <a:p>
            <a:fld id="{C533E490-1A52-4B08-B043-7E2AE0F8C4C5}" type="datetimeFigureOut">
              <a:rPr kumimoji="1" lang="ja-JP" altLang="en-US" smtClean="0"/>
              <a:t>2018/9/18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720824"/>
            <a:ext cx="3076977" cy="513789"/>
          </a:xfrm>
          <a:prstGeom prst="rect">
            <a:avLst/>
          </a:prstGeom>
        </p:spPr>
        <p:txBody>
          <a:bodyPr vert="horz" lIns="95449" tIns="47724" rIns="95449" bIns="477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0650" y="9720824"/>
            <a:ext cx="3076976" cy="513789"/>
          </a:xfrm>
          <a:prstGeom prst="rect">
            <a:avLst/>
          </a:prstGeom>
        </p:spPr>
        <p:txBody>
          <a:bodyPr vert="horz" lIns="95449" tIns="47724" rIns="95449" bIns="47724" rtlCol="0" anchor="b"/>
          <a:lstStyle>
            <a:lvl1pPr algn="r">
              <a:defRPr sz="1300"/>
            </a:lvl1pPr>
          </a:lstStyle>
          <a:p>
            <a:fld id="{D12D2FEF-27E7-49FC-BDE8-6BF15CA8F7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70681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977" cy="513789"/>
          </a:xfrm>
          <a:prstGeom prst="rect">
            <a:avLst/>
          </a:prstGeom>
        </p:spPr>
        <p:txBody>
          <a:bodyPr vert="horz" lIns="95449" tIns="47724" rIns="95449" bIns="47724" rtlCol="0"/>
          <a:lstStyle>
            <a:lvl1pPr algn="l">
              <a:defRPr sz="1300"/>
            </a:lvl1pPr>
          </a:lstStyle>
          <a:p>
            <a:r>
              <a:rPr kumimoji="1" lang="ja-JP" altLang="en-US" smtClean="0"/>
              <a:t>別紙１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0650" y="0"/>
            <a:ext cx="3076976" cy="513789"/>
          </a:xfrm>
          <a:prstGeom prst="rect">
            <a:avLst/>
          </a:prstGeom>
        </p:spPr>
        <p:txBody>
          <a:bodyPr vert="horz" lIns="95449" tIns="47724" rIns="95449" bIns="47724" rtlCol="0"/>
          <a:lstStyle>
            <a:lvl1pPr algn="r">
              <a:defRPr sz="1300"/>
            </a:lvl1pPr>
          </a:lstStyle>
          <a:p>
            <a:fld id="{1E6C2C03-E289-43FA-94BA-276159B69399}" type="datetimeFigureOut">
              <a:rPr kumimoji="1" lang="ja-JP" altLang="en-US" smtClean="0"/>
              <a:t>2018/9/18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49" tIns="47724" rIns="95449" bIns="4772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430" y="4925460"/>
            <a:ext cx="5680444" cy="4029621"/>
          </a:xfrm>
          <a:prstGeom prst="rect">
            <a:avLst/>
          </a:prstGeom>
        </p:spPr>
        <p:txBody>
          <a:bodyPr vert="horz" lIns="95449" tIns="47724" rIns="95449" bIns="4772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720824"/>
            <a:ext cx="3076977" cy="513789"/>
          </a:xfrm>
          <a:prstGeom prst="rect">
            <a:avLst/>
          </a:prstGeom>
        </p:spPr>
        <p:txBody>
          <a:bodyPr vert="horz" lIns="95449" tIns="47724" rIns="95449" bIns="477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0650" y="9720824"/>
            <a:ext cx="3076976" cy="513789"/>
          </a:xfrm>
          <a:prstGeom prst="rect">
            <a:avLst/>
          </a:prstGeom>
        </p:spPr>
        <p:txBody>
          <a:bodyPr vert="horz" lIns="95449" tIns="47724" rIns="95449" bIns="47724" rtlCol="0" anchor="b"/>
          <a:lstStyle>
            <a:lvl1pPr algn="r">
              <a:defRPr sz="1300"/>
            </a:lvl1pPr>
          </a:lstStyle>
          <a:p>
            <a:fld id="{DAB2CFAC-0048-4207-9D49-1A282C4B72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62896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2CFAC-0048-4207-9D49-1A282C4B7277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376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9525" y="0"/>
            <a:ext cx="7042150" cy="10172700"/>
          </a:xfrm>
          <a:ln/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>
          <a:xfrm>
            <a:off x="702967" y="4831693"/>
            <a:ext cx="5628708" cy="4577997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endParaRPr lang="ja-JP" altLang="en-US" dirty="0"/>
          </a:p>
        </p:txBody>
      </p:sp>
      <p:pic>
        <p:nvPicPr>
          <p:cNvPr id="53252" name="図 3" descr="MC900433878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5567" y="8776267"/>
            <a:ext cx="419458" cy="414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5958638" y="9152720"/>
            <a:ext cx="991449" cy="249572"/>
          </a:xfrm>
          <a:prstGeom prst="rect">
            <a:avLst/>
          </a:prstGeom>
          <a:noFill/>
        </p:spPr>
        <p:txBody>
          <a:bodyPr lIns="94757" tIns="47379" rIns="94757" bIns="47379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ja-JP" altLang="en-US" sz="1000" dirty="0">
                <a:ea typeface="ＭＳ Ｐゴシック" pitchFamily="50" charset="-128"/>
              </a:rPr>
              <a:t>次のシートへ</a:t>
            </a:r>
          </a:p>
        </p:txBody>
      </p:sp>
    </p:spTree>
    <p:extLst>
      <p:ext uri="{BB962C8B-B14F-4D97-AF65-F5344CB8AC3E}">
        <p14:creationId xmlns:p14="http://schemas.microsoft.com/office/powerpoint/2010/main" val="1258280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E567-E5A7-4F2D-9FFD-C3411CF601BD}" type="datetime1">
              <a:rPr kumimoji="1" lang="ja-JP" altLang="en-US" smtClean="0"/>
              <a:t>2018/9/18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別紙１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EA7F9-6CEE-4679-8402-DEC8D5211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903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49F8F-E57F-4673-A766-13639E4EA9E9}" type="datetime1">
              <a:rPr kumimoji="1" lang="ja-JP" altLang="en-US" smtClean="0"/>
              <a:t>2018/9/18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別紙１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EA7F9-6CEE-4679-8402-DEC8D5211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333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9578-EABD-442A-AD97-E98C5CE876C9}" type="datetime1">
              <a:rPr kumimoji="1" lang="ja-JP" altLang="en-US" smtClean="0"/>
              <a:t>2018/9/18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別紙１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EA7F9-6CEE-4679-8402-DEC8D5211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376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CCE9B-B793-461E-AF73-77CBBD03BBE8}" type="datetime1">
              <a:rPr kumimoji="1" lang="ja-JP" altLang="en-US" smtClean="0"/>
              <a:t>2018/9/18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別紙１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EA7F9-6CEE-4679-8402-DEC8D5211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710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008D6-C177-4A22-8A95-8CCA7E4868A0}" type="datetime1">
              <a:rPr kumimoji="1" lang="ja-JP" altLang="en-US" smtClean="0"/>
              <a:t>2018/9/18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別紙１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EA7F9-6CEE-4679-8402-DEC8D5211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029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6F79-22C1-4A14-9811-3C2E156F4223}" type="datetime1">
              <a:rPr kumimoji="1" lang="ja-JP" altLang="en-US" smtClean="0"/>
              <a:t>2018/9/18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別紙１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EA7F9-6CEE-4679-8402-DEC8D5211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317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C806F-3942-4CB2-BD8A-AC92B9972CC5}" type="datetime1">
              <a:rPr kumimoji="1" lang="ja-JP" altLang="en-US" smtClean="0"/>
              <a:t>2018/9/18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別紙１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EA7F9-6CEE-4679-8402-DEC8D5211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632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36766-882E-4C8D-A3AB-BE8228FA1960}" type="datetime1">
              <a:rPr kumimoji="1" lang="ja-JP" altLang="en-US" smtClean="0"/>
              <a:t>2018/9/18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別紙１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EA7F9-6CEE-4679-8402-DEC8D5211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659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C589E-66C5-4FD4-AF92-CF5B0CE40B15}" type="datetime1">
              <a:rPr kumimoji="1" lang="ja-JP" altLang="en-US" smtClean="0"/>
              <a:t>2018/9/18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別紙１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EA7F9-6CEE-4679-8402-DEC8D5211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572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7469B-1D7D-4822-A9C1-2946FE0E9442}" type="datetime1">
              <a:rPr kumimoji="1" lang="ja-JP" altLang="en-US" smtClean="0"/>
              <a:t>2018/9/18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別紙１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EA7F9-6CEE-4679-8402-DEC8D5211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66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C11F-B79C-45A7-9725-81101B77EF18}" type="datetime1">
              <a:rPr kumimoji="1" lang="ja-JP" altLang="en-US" smtClean="0"/>
              <a:t>2018/9/18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別紙１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EA7F9-6CEE-4679-8402-DEC8D5211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324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7D0A5-D9F3-4B2D-848F-CB9079C62613}" type="datetime1">
              <a:rPr kumimoji="1" lang="ja-JP" altLang="en-US" smtClean="0"/>
              <a:t>2018/9/18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 smtClean="0"/>
              <a:t>別紙１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EA7F9-6CEE-4679-8402-DEC8D5211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019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105477" y="776536"/>
            <a:ext cx="6645685" cy="8834698"/>
          </a:xfrm>
          <a:prstGeom prst="roundRect">
            <a:avLst>
              <a:gd name="adj" fmla="val 1126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t" anchorCtr="0"/>
          <a:lstStyle/>
          <a:p>
            <a:pPr algn="ctr"/>
            <a:endParaRPr kumimoji="1" lang="ja-JP" altLang="en-US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273402" y="7196669"/>
            <a:ext cx="6366213" cy="1996774"/>
          </a:xfrm>
          <a:prstGeom prst="roundRect">
            <a:avLst>
              <a:gd name="adj" fmla="val 3344"/>
            </a:avLst>
          </a:prstGeom>
          <a:solidFill>
            <a:srgbClr val="FCF3AE"/>
          </a:solidFill>
          <a:ln w="25400">
            <a:solidFill>
              <a:schemeClr val="accent6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 anchorCtr="0"/>
          <a:lstStyle/>
          <a:p>
            <a:pPr algn="ctr"/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302771" y="1084518"/>
            <a:ext cx="6336844" cy="1543684"/>
          </a:xfrm>
          <a:prstGeom prst="roundRect">
            <a:avLst>
              <a:gd name="adj" fmla="val 1263"/>
            </a:avLst>
          </a:prstGeom>
          <a:solidFill>
            <a:srgbClr val="FCF3AE"/>
          </a:solidFill>
          <a:ln w="25400">
            <a:solidFill>
              <a:schemeClr val="accent6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 anchorCtr="0"/>
          <a:lstStyle/>
          <a:p>
            <a:pPr algn="ctr"/>
            <a:endParaRPr kumimoji="1"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7058" y="0"/>
            <a:ext cx="6858000" cy="383852"/>
          </a:xfrm>
          <a:prstGeom prst="roundRect">
            <a:avLst>
              <a:gd name="adj" fmla="val 7849"/>
            </a:avLst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kumimoji="1"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 家 公 務 員 倫 理 週 間</a:t>
            </a:r>
            <a:r>
              <a:rPr lang="ja-JP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</a:t>
            </a:r>
            <a:r>
              <a:rPr kumimoji="1"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１２月１日～７日</a:t>
            </a:r>
            <a:endParaRPr kumimoji="1" lang="ja-JP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478122" y="469427"/>
            <a:ext cx="3860976" cy="469900"/>
          </a:xfrm>
          <a:prstGeom prst="round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 w="127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b" anchorCtr="0"/>
          <a:lstStyle/>
          <a:p>
            <a:pPr algn="ctr"/>
            <a:endParaRPr kumimoji="1" lang="ja-JP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02771" y="1157476"/>
            <a:ext cx="5976664" cy="8071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/>
          <a:lstStyle/>
          <a:p>
            <a:pPr marL="285750" indent="-285750">
              <a:lnSpc>
                <a:spcPct val="125000"/>
              </a:lnSpc>
              <a:buFont typeface="Wingdings" panose="05000000000000000000" pitchFamily="2" charset="2"/>
              <a:buChar char="ü"/>
            </a:pP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企業の皆様</a:t>
            </a:r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と国家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公務員が接する際、国家公務員には</a:t>
            </a:r>
            <a:r>
              <a:rPr lang="ja-JP" altLang="en-US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一定のルール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があります。　</a:t>
            </a:r>
            <a:endParaRPr kumimoji="1"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02771" y="1833483"/>
            <a:ext cx="5976664" cy="7762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/>
          <a:lstStyle/>
          <a:p>
            <a:pPr marL="285750" indent="-285750">
              <a:lnSpc>
                <a:spcPct val="125000"/>
              </a:lnSpc>
              <a:buFont typeface="Wingdings" panose="05000000000000000000" pitchFamily="2" charset="2"/>
              <a:buChar char="ü"/>
            </a:pPr>
            <a:r>
              <a:rPr lang="ja-JP" altLang="en-US" spc="1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国家公務員との飲食や贈答品のやりとりなどには、ご注意ください</a:t>
            </a:r>
            <a:r>
              <a:rPr kumimoji="1" lang="ja-JP" altLang="en-US" spc="1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en-US" altLang="ja-JP" spc="15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55854" y="3224808"/>
            <a:ext cx="6483761" cy="12222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/>
          <a:lstStyle/>
          <a:p>
            <a:pPr>
              <a:lnSpc>
                <a:spcPct val="1500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企業と「</a:t>
            </a:r>
            <a:r>
              <a:rPr kumimoji="1" lang="ja-JP" altLang="en-US" b="1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利害関係</a:t>
            </a:r>
            <a:r>
              <a:rPr kumimoji="1"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」（契約関係、許認可の申請、立入検査を受ける等）</a:t>
            </a:r>
            <a:r>
              <a:rPr kumimoji="1" lang="ja-JP" altLang="en-US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のある国家公務員に対し、例えば以下の行為をすると、相手方の国家公務員が倫理法違反</a:t>
            </a:r>
            <a:r>
              <a:rPr kumimoji="1"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に問われます。</a:t>
            </a:r>
            <a:endParaRPr kumimoji="1"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166423" y="7337980"/>
            <a:ext cx="62454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16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国家</a:t>
            </a:r>
            <a:r>
              <a:rPr lang="ja-JP" altLang="en-US" sz="16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公務員の</a:t>
            </a:r>
            <a:r>
              <a:rPr lang="ja-JP" altLang="en-US" sz="165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倫理に反すると疑われる行為</a:t>
            </a:r>
            <a:r>
              <a:rPr lang="ja-JP" altLang="en-US" sz="16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に気付かれた方は</a:t>
            </a:r>
            <a:r>
              <a:rPr lang="ja-JP" altLang="en-US" sz="16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･･･</a:t>
            </a:r>
            <a:endParaRPr lang="en-US" altLang="ja-JP" sz="165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0" y="9408291"/>
            <a:ext cx="6858000" cy="432048"/>
          </a:xfrm>
          <a:prstGeom prst="roundRect">
            <a:avLst>
              <a:gd name="adj" fmla="val 7849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kumimoji="1"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 家 公 務 員 倫 理</a:t>
            </a:r>
            <a:r>
              <a:rPr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審 査 会　 </a:t>
            </a:r>
            <a:r>
              <a:rPr lang="en-GB" altLang="ja-JP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http</a:t>
            </a:r>
            <a:r>
              <a:rPr lang="en-GB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://www.jinji.go.jp/rinri/</a:t>
            </a:r>
            <a:endParaRPr kumimoji="1" lang="en-US" altLang="ja-JP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1775505" y="7022383"/>
            <a:ext cx="3452643" cy="340749"/>
          </a:xfrm>
          <a:prstGeom prst="roundRect">
            <a:avLst>
              <a:gd name="adj" fmla="val 7849"/>
            </a:avLst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kumimoji="1"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公務員倫理ホットライン</a:t>
            </a:r>
            <a:endParaRPr kumimoji="1" lang="en-US" altLang="ja-JP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09627" y="7702969"/>
            <a:ext cx="235274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 anchorCtr="0"/>
          <a:lstStyle/>
          <a:p>
            <a:pPr>
              <a:lnSpc>
                <a:spcPct val="90000"/>
              </a:lnSpc>
            </a:pP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  話</a:t>
            </a:r>
            <a:r>
              <a:rPr lang="en-US" altLang="ja-JP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０３－３５８１－５３４４</a:t>
            </a:r>
            <a:endParaRPr lang="en-US" altLang="ja-JP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70000"/>
              </a:lnSpc>
            </a:pPr>
            <a:r>
              <a:rPr lang="ja-JP" altLang="en-US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</a:t>
            </a:r>
            <a:r>
              <a:rPr lang="ja-JP" altLang="en-US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（土・日・祝日及び</a:t>
            </a:r>
            <a:r>
              <a:rPr lang="en-US" altLang="ja-JP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12/29</a:t>
            </a:r>
            <a:r>
              <a:rPr lang="ja-JP" altLang="en-US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～１</a:t>
            </a:r>
            <a:r>
              <a:rPr lang="en-US" altLang="ja-JP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ja-JP" altLang="en-US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３を除く、</a:t>
            </a:r>
            <a:r>
              <a:rPr lang="en-US" altLang="ja-JP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lang="ja-JP" altLang="en-US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18</a:t>
            </a:r>
            <a:r>
              <a:rPr lang="ja-JP" altLang="en-US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dirty="0" smtClean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1802012" y="8309152"/>
            <a:ext cx="2337322" cy="340978"/>
          </a:xfrm>
          <a:prstGeom prst="roundRect">
            <a:avLst>
              <a:gd name="adj" fmla="val 0"/>
            </a:avLst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ja-JP" altLang="en-US" sz="1600" b="0" dirty="0">
                <a:solidFill>
                  <a:schemeClr val="tx1"/>
                </a:solidFill>
              </a:rPr>
              <a:t>公務員倫理ホットライン</a:t>
            </a:r>
          </a:p>
        </p:txBody>
      </p:sp>
      <p:sp>
        <p:nvSpPr>
          <p:cNvPr id="20" name="角丸四角形 19"/>
          <p:cNvSpPr/>
          <p:nvPr/>
        </p:nvSpPr>
        <p:spPr>
          <a:xfrm>
            <a:off x="4210499" y="8308735"/>
            <a:ext cx="784447" cy="342565"/>
          </a:xfrm>
          <a:prstGeom prst="roundRect">
            <a:avLst>
              <a:gd name="adj" fmla="val 14101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b="0" dirty="0">
                <a:solidFill>
                  <a:schemeClr val="tx1"/>
                </a:solidFill>
              </a:rPr>
              <a:t>検索</a:t>
            </a:r>
          </a:p>
        </p:txBody>
      </p:sp>
      <p:sp>
        <p:nvSpPr>
          <p:cNvPr id="21" name="下矢印 20"/>
          <p:cNvSpPr/>
          <p:nvPr/>
        </p:nvSpPr>
        <p:spPr>
          <a:xfrm rot="6962522">
            <a:off x="4948719" y="8395306"/>
            <a:ext cx="299406" cy="398456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1478122" y="8736242"/>
            <a:ext cx="62454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1500" b="1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　　</a:t>
            </a:r>
            <a:r>
              <a:rPr lang="ja-JP" altLang="en-US" sz="1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5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</a:t>
            </a:r>
            <a:r>
              <a:rPr lang="ja-JP" altLang="en-US" sz="15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通報</a:t>
            </a:r>
            <a:r>
              <a:rPr lang="ja-JP" altLang="en-US" sz="1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により不利益な取扱いを受けないよう万全を期しています　　</a:t>
            </a:r>
            <a:endParaRPr lang="en-US" altLang="ja-JP" sz="15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3" name="図 22" descr="画面の領域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3595" y="7919994"/>
            <a:ext cx="962290" cy="914574"/>
          </a:xfrm>
          <a:prstGeom prst="rect">
            <a:avLst/>
          </a:prstGeom>
        </p:spPr>
      </p:pic>
      <p:sp>
        <p:nvSpPr>
          <p:cNvPr id="26" name="正方形/長方形 25"/>
          <p:cNvSpPr/>
          <p:nvPr/>
        </p:nvSpPr>
        <p:spPr>
          <a:xfrm>
            <a:off x="309627" y="8299236"/>
            <a:ext cx="235274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 anchorCtr="0"/>
          <a:lstStyle/>
          <a:p>
            <a:pPr algn="dist">
              <a:lnSpc>
                <a:spcPct val="90000"/>
              </a:lnSpc>
            </a:pPr>
            <a:r>
              <a:rPr lang="ja-JP" altLang="en-US" dirty="0" smtClean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r>
              <a:rPr lang="en-US" altLang="ja-JP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en-US" altLang="ja-JP" spc="22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WEB</a:t>
            </a:r>
            <a:r>
              <a:rPr lang="en-US" altLang="ja-JP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1003093" y="468905"/>
            <a:ext cx="4857082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1" lang="ja-JP" altLang="en-US" sz="2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企業の皆様へ</a:t>
            </a:r>
            <a:endParaRPr lang="ja-JP" altLang="en-US" sz="2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260648" y="4546800"/>
            <a:ext cx="6215731" cy="1126280"/>
          </a:xfrm>
          <a:prstGeom prst="roundRect">
            <a:avLst>
              <a:gd name="adj" fmla="val 1263"/>
            </a:avLst>
          </a:prstGeom>
          <a:solidFill>
            <a:schemeClr val="bg1"/>
          </a:solidFill>
          <a:ln w="19050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 anchorCtr="0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金銭、物品等の贈与をすること</a:t>
            </a: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車による送迎など無償のサービスを提供すること</a:t>
            </a: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供応接待をすること（「割り勘」による飲食は可能）</a:t>
            </a: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58732" y="6435416"/>
            <a:ext cx="6563444" cy="3122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/>
          <a:lstStyle/>
          <a:p>
            <a:pPr marL="285750" indent="-285750">
              <a:lnSpc>
                <a:spcPct val="125000"/>
              </a:lnSpc>
              <a:buFont typeface="Wingdings" panose="05000000000000000000" pitchFamily="2" charset="2"/>
              <a:buChar char="Ø"/>
            </a:pPr>
            <a:endParaRPr kumimoji="1"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45006" y="3008784"/>
            <a:ext cx="6563444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/>
          <a:lstStyle/>
          <a:p>
            <a:pPr>
              <a:lnSpc>
                <a:spcPct val="125000"/>
              </a:lnSpc>
            </a:pPr>
            <a:endParaRPr kumimoji="1"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37114" y="5673080"/>
            <a:ext cx="6614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200" spc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spc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利害</a:t>
            </a:r>
            <a:r>
              <a:rPr lang="ja-JP" altLang="en-US" sz="1200" spc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関係がない場合でも</a:t>
            </a:r>
            <a:r>
              <a:rPr lang="ja-JP" altLang="en-US" sz="1200" spc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、国家公務員が倫理法違反に問われることがあります。</a:t>
            </a:r>
            <a:endParaRPr lang="en-US" altLang="ja-JP" sz="1200" spc="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spc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spc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これら</a:t>
            </a:r>
            <a:r>
              <a:rPr lang="ja-JP" altLang="en-US" sz="1200" spc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以外に</a:t>
            </a:r>
            <a:r>
              <a:rPr lang="ja-JP" altLang="en-US" sz="1200" spc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</a:t>
            </a:r>
            <a:r>
              <a:rPr lang="ja-JP" altLang="en-US" sz="1200" spc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禁止</a:t>
            </a:r>
            <a:r>
              <a:rPr lang="ja-JP" altLang="en-US" sz="1200" spc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される</a:t>
            </a:r>
            <a:r>
              <a:rPr lang="ja-JP" altLang="en-US" sz="1200" spc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行為</a:t>
            </a:r>
            <a:r>
              <a:rPr lang="ja-JP" altLang="en-US" sz="1200" spc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があります。（詳細は以下のＷＥＢサイト参照）</a:t>
            </a:r>
            <a:endParaRPr lang="en-US" altLang="ja-JP" sz="1200" spc="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spc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spc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spc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具体的な行為の可否について疑義がある場合は、相手方の国の</a:t>
            </a:r>
            <a:r>
              <a:rPr lang="ja-JP" altLang="en-US" sz="1200" spc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機関</a:t>
            </a:r>
            <a:r>
              <a:rPr lang="ja-JP" altLang="en-US" sz="1200" spc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又は</a:t>
            </a:r>
            <a:r>
              <a:rPr lang="ja-JP" altLang="en-US" sz="1200" spc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国家公務</a:t>
            </a:r>
            <a:endParaRPr lang="en-US" altLang="ja-JP" sz="1200" spc="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spc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200" spc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ja-JP" altLang="en-US" sz="1200" spc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員</a:t>
            </a:r>
            <a:r>
              <a:rPr lang="ja-JP" altLang="en-US" sz="1200" spc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倫理審査会にお問い合わせください</a:t>
            </a:r>
            <a:r>
              <a:rPr lang="ja-JP" altLang="en-US" sz="1200" spc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ja-JP" altLang="en-US" sz="1200" spc="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69928" y="2864768"/>
            <a:ext cx="1152128" cy="39908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禁止行為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45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雲形吹き出し 75"/>
          <p:cNvSpPr/>
          <p:nvPr/>
        </p:nvSpPr>
        <p:spPr bwMode="auto">
          <a:xfrm>
            <a:off x="4268227" y="6734163"/>
            <a:ext cx="1328728" cy="521808"/>
          </a:xfrm>
          <a:prstGeom prst="cloudCallout">
            <a:avLst>
              <a:gd name="adj1" fmla="val 20172"/>
              <a:gd name="adj2" fmla="val 61559"/>
            </a:avLst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9" name="角丸四角形吹き出し 78"/>
          <p:cNvSpPr/>
          <p:nvPr/>
        </p:nvSpPr>
        <p:spPr bwMode="auto">
          <a:xfrm>
            <a:off x="4729274" y="4422204"/>
            <a:ext cx="1051318" cy="243467"/>
          </a:xfrm>
          <a:prstGeom prst="wedgeRoundRectCallout">
            <a:avLst>
              <a:gd name="adj1" fmla="val -18377"/>
              <a:gd name="adj2" fmla="val -17914"/>
              <a:gd name="adj3" fmla="val 16667"/>
            </a:avLst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7" name="角丸四角形吹き出し 76"/>
          <p:cNvSpPr/>
          <p:nvPr/>
        </p:nvSpPr>
        <p:spPr bwMode="auto">
          <a:xfrm>
            <a:off x="4263772" y="4117101"/>
            <a:ext cx="1518265" cy="257446"/>
          </a:xfrm>
          <a:prstGeom prst="wedgeRoundRectCallout">
            <a:avLst>
              <a:gd name="adj1" fmla="val -18377"/>
              <a:gd name="adj2" fmla="val -17914"/>
              <a:gd name="adj3" fmla="val 16667"/>
            </a:avLst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9" name="Rectangle 6"/>
          <p:cNvSpPr>
            <a:spLocks noChangeArrowheads="1"/>
          </p:cNvSpPr>
          <p:nvPr/>
        </p:nvSpPr>
        <p:spPr bwMode="auto">
          <a:xfrm>
            <a:off x="302399" y="2284548"/>
            <a:ext cx="6202722" cy="795281"/>
          </a:xfrm>
          <a:prstGeom prst="roundRect">
            <a:avLst>
              <a:gd name="adj" fmla="val 4445"/>
            </a:avLst>
          </a:prstGeom>
          <a:solidFill>
            <a:schemeClr val="bg1">
              <a:lumMod val="85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  <a:prstDash val="solid"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252000" tIns="324000" rIns="180000"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200"/>
              </a:lnSpc>
              <a:spcBef>
                <a:spcPts val="0"/>
              </a:spcBef>
              <a:defRPr/>
            </a:pPr>
            <a:endParaRPr lang="en-US" altLang="ja-JP" sz="160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  <p:sp>
        <p:nvSpPr>
          <p:cNvPr id="67" name="Rectangle 6"/>
          <p:cNvSpPr>
            <a:spLocks noChangeArrowheads="1"/>
          </p:cNvSpPr>
          <p:nvPr/>
        </p:nvSpPr>
        <p:spPr bwMode="auto">
          <a:xfrm>
            <a:off x="315648" y="627488"/>
            <a:ext cx="6199957" cy="743831"/>
          </a:xfrm>
          <a:prstGeom prst="roundRect">
            <a:avLst>
              <a:gd name="adj" fmla="val 4445"/>
            </a:avLst>
          </a:prstGeom>
          <a:solidFill>
            <a:schemeClr val="bg1">
              <a:lumMod val="85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  <a:prstDash val="solid"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252000" tIns="324000" rIns="180000"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200"/>
              </a:lnSpc>
              <a:spcBef>
                <a:spcPts val="0"/>
              </a:spcBef>
              <a:defRPr/>
            </a:pPr>
            <a:endParaRPr lang="en-US" altLang="ja-JP" sz="160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  <p:grpSp>
        <p:nvGrpSpPr>
          <p:cNvPr id="158" name="グループ化 157"/>
          <p:cNvGrpSpPr/>
          <p:nvPr/>
        </p:nvGrpSpPr>
        <p:grpSpPr>
          <a:xfrm>
            <a:off x="473749" y="3171991"/>
            <a:ext cx="5812275" cy="1559168"/>
            <a:chOff x="1525741" y="2871858"/>
            <a:chExt cx="6028299" cy="1829096"/>
          </a:xfrm>
        </p:grpSpPr>
        <p:grpSp>
          <p:nvGrpSpPr>
            <p:cNvPr id="73" name="グループ化 87"/>
            <p:cNvGrpSpPr>
              <a:grpSpLocks/>
            </p:cNvGrpSpPr>
            <p:nvPr/>
          </p:nvGrpSpPr>
          <p:grpSpPr bwMode="auto">
            <a:xfrm>
              <a:off x="5033760" y="3382526"/>
              <a:ext cx="276891" cy="820721"/>
              <a:chOff x="6015531" y="4179600"/>
              <a:chExt cx="485777" cy="1439863"/>
            </a:xfrm>
          </p:grpSpPr>
          <p:pic>
            <p:nvPicPr>
              <p:cNvPr id="74" name="Picture 14" descr="p04_あなた0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015531" y="4179600"/>
                <a:ext cx="485777" cy="14398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5" name="円/楕円 74"/>
              <p:cNvSpPr/>
              <p:nvPr/>
            </p:nvSpPr>
            <p:spPr>
              <a:xfrm>
                <a:off x="6131704" y="4231988"/>
                <a:ext cx="255588" cy="292100"/>
              </a:xfrm>
              <a:prstGeom prst="ellipse">
                <a:avLst/>
              </a:prstGeom>
              <a:solidFill>
                <a:srgbClr val="FF0000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</p:grpSp>
        <p:grpSp>
          <p:nvGrpSpPr>
            <p:cNvPr id="122" name="グループ化 121"/>
            <p:cNvGrpSpPr/>
            <p:nvPr/>
          </p:nvGrpSpPr>
          <p:grpSpPr>
            <a:xfrm>
              <a:off x="2361775" y="3015959"/>
              <a:ext cx="1884130" cy="487430"/>
              <a:chOff x="2555849" y="3277292"/>
              <a:chExt cx="1884130" cy="487430"/>
            </a:xfrm>
          </p:grpSpPr>
          <p:sp>
            <p:nvSpPr>
              <p:cNvPr id="81" name="角丸四角形吹き出し 80"/>
              <p:cNvSpPr/>
              <p:nvPr/>
            </p:nvSpPr>
            <p:spPr bwMode="auto">
              <a:xfrm>
                <a:off x="2555849" y="3291057"/>
                <a:ext cx="1561784" cy="450404"/>
              </a:xfrm>
              <a:prstGeom prst="wedgeRoundRectCallout">
                <a:avLst>
                  <a:gd name="adj1" fmla="val -7663"/>
                  <a:gd name="adj2" fmla="val 42266"/>
                  <a:gd name="adj3" fmla="val 16667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80" name="テキスト ボックス 48"/>
              <p:cNvSpPr txBox="1">
                <a:spLocks noChangeArrowheads="1"/>
              </p:cNvSpPr>
              <p:nvPr/>
            </p:nvSpPr>
            <p:spPr bwMode="auto">
              <a:xfrm>
                <a:off x="2561737" y="3277292"/>
                <a:ext cx="1878242" cy="4874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ja-JP" altLang="en-US" sz="1000" dirty="0" smtClean="0">
                    <a:latin typeface="+mj-ea"/>
                    <a:ea typeface="+mj-ea"/>
                  </a:rPr>
                  <a:t>今日の</a:t>
                </a:r>
                <a:r>
                  <a:rPr lang="ja-JP" altLang="en-US" sz="1000" dirty="0">
                    <a:latin typeface="+mj-ea"/>
                    <a:ea typeface="+mj-ea"/>
                  </a:rPr>
                  <a:t>会費は</a:t>
                </a:r>
                <a:r>
                  <a:rPr lang="ja-JP" altLang="en-US" sz="1000" dirty="0" smtClean="0">
                    <a:latin typeface="+mj-ea"/>
                    <a:ea typeface="+mj-ea"/>
                  </a:rPr>
                  <a:t>割り勘の</a:t>
                </a:r>
                <a:endParaRPr lang="en-US" altLang="ja-JP" sz="1000" dirty="0" smtClean="0">
                  <a:latin typeface="+mj-ea"/>
                  <a:ea typeface="+mj-ea"/>
                </a:endParaRPr>
              </a:p>
              <a:p>
                <a:r>
                  <a:rPr lang="ja-JP" altLang="en-US" sz="1000" dirty="0">
                    <a:latin typeface="+mj-ea"/>
                    <a:ea typeface="+mj-ea"/>
                  </a:rPr>
                  <a:t> </a:t>
                </a:r>
                <a:r>
                  <a:rPr lang="en-US" altLang="ja-JP" sz="1000" dirty="0" smtClean="0">
                    <a:latin typeface="+mj-ea"/>
                    <a:ea typeface="+mj-ea"/>
                  </a:rPr>
                  <a:t>5,000</a:t>
                </a:r>
                <a:r>
                  <a:rPr lang="ja-JP" altLang="en-US" sz="1000" dirty="0">
                    <a:latin typeface="+mj-ea"/>
                    <a:ea typeface="+mj-ea"/>
                  </a:rPr>
                  <a:t>円</a:t>
                </a:r>
                <a:r>
                  <a:rPr lang="ja-JP" altLang="en-US" sz="1000" dirty="0" smtClean="0">
                    <a:latin typeface="+mj-ea"/>
                    <a:ea typeface="+mj-ea"/>
                  </a:rPr>
                  <a:t>でお願いします</a:t>
                </a:r>
                <a:r>
                  <a:rPr lang="ja-JP" altLang="en-US" sz="1000" dirty="0">
                    <a:latin typeface="+mj-ea"/>
                    <a:ea typeface="+mj-ea"/>
                  </a:rPr>
                  <a:t>。</a:t>
                </a:r>
              </a:p>
            </p:txBody>
          </p:sp>
        </p:grpSp>
        <p:grpSp>
          <p:nvGrpSpPr>
            <p:cNvPr id="123" name="グループ化 122"/>
            <p:cNvGrpSpPr/>
            <p:nvPr/>
          </p:nvGrpSpPr>
          <p:grpSpPr>
            <a:xfrm>
              <a:off x="2249584" y="3599552"/>
              <a:ext cx="1278850" cy="442886"/>
              <a:chOff x="2443658" y="3860885"/>
              <a:chExt cx="1278850" cy="442886"/>
            </a:xfrm>
          </p:grpSpPr>
          <p:sp>
            <p:nvSpPr>
              <p:cNvPr id="83" name="角丸四角形吹き出し 82"/>
              <p:cNvSpPr/>
              <p:nvPr/>
            </p:nvSpPr>
            <p:spPr bwMode="auto">
              <a:xfrm>
                <a:off x="2461857" y="3860885"/>
                <a:ext cx="1260651" cy="442886"/>
              </a:xfrm>
              <a:prstGeom prst="wedgeRoundRectCallout">
                <a:avLst>
                  <a:gd name="adj1" fmla="val -18377"/>
                  <a:gd name="adj2" fmla="val -17914"/>
                  <a:gd name="adj3" fmla="val 16667"/>
                </a:avLst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84" name="テキスト ボックス 51"/>
              <p:cNvSpPr txBox="1">
                <a:spLocks noChangeArrowheads="1"/>
              </p:cNvSpPr>
              <p:nvPr/>
            </p:nvSpPr>
            <p:spPr bwMode="auto">
              <a:xfrm>
                <a:off x="2443658" y="3860886"/>
                <a:ext cx="1278850" cy="4257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noAutofit/>
              </a:bodyPr>
              <a:lstStyle/>
              <a:p>
                <a:r>
                  <a:rPr lang="ja-JP" altLang="en-US" sz="1000" dirty="0" smtClean="0">
                    <a:latin typeface="+mj-ea"/>
                    <a:ea typeface="+mj-ea"/>
                  </a:rPr>
                  <a:t>あらかじめお支払い</a:t>
                </a:r>
                <a:endParaRPr lang="en-US" altLang="ja-JP" sz="1000" dirty="0" smtClean="0">
                  <a:latin typeface="+mj-ea"/>
                  <a:ea typeface="+mj-ea"/>
                </a:endParaRPr>
              </a:p>
              <a:p>
                <a:r>
                  <a:rPr lang="ja-JP" altLang="en-US" sz="1000" dirty="0" smtClean="0">
                    <a:latin typeface="+mj-ea"/>
                    <a:ea typeface="+mj-ea"/>
                  </a:rPr>
                  <a:t>しておきますね。</a:t>
                </a:r>
                <a:endParaRPr lang="en-US" altLang="ja-JP" sz="1000" dirty="0">
                  <a:latin typeface="+mj-ea"/>
                  <a:ea typeface="+mj-ea"/>
                </a:endParaRPr>
              </a:p>
            </p:txBody>
          </p:sp>
        </p:grpSp>
        <p:grpSp>
          <p:nvGrpSpPr>
            <p:cNvPr id="85" name="グループ化 88"/>
            <p:cNvGrpSpPr>
              <a:grpSpLocks/>
            </p:cNvGrpSpPr>
            <p:nvPr/>
          </p:nvGrpSpPr>
          <p:grpSpPr bwMode="auto">
            <a:xfrm>
              <a:off x="7240049" y="3382526"/>
              <a:ext cx="313991" cy="820721"/>
              <a:chOff x="9781656" y="4179917"/>
              <a:chExt cx="550861" cy="1439863"/>
            </a:xfrm>
          </p:grpSpPr>
          <p:pic>
            <p:nvPicPr>
              <p:cNvPr id="86" name="Picture 13" descr="p04_事業者02_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9781656" y="4179917"/>
                <a:ext cx="550861" cy="14398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7" name="円/楕円 86"/>
              <p:cNvSpPr/>
              <p:nvPr/>
            </p:nvSpPr>
            <p:spPr>
              <a:xfrm>
                <a:off x="9932759" y="4232305"/>
                <a:ext cx="255588" cy="296863"/>
              </a:xfrm>
              <a:prstGeom prst="ellipse">
                <a:avLst/>
              </a:prstGeom>
              <a:solidFill>
                <a:srgbClr val="FF0000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</p:grpSp>
        <p:grpSp>
          <p:nvGrpSpPr>
            <p:cNvPr id="125" name="グループ化 124"/>
            <p:cNvGrpSpPr/>
            <p:nvPr/>
          </p:nvGrpSpPr>
          <p:grpSpPr>
            <a:xfrm>
              <a:off x="5452077" y="3198686"/>
              <a:ext cx="1465627" cy="742951"/>
              <a:chOff x="5646151" y="3460019"/>
              <a:chExt cx="1465627" cy="742951"/>
            </a:xfrm>
          </p:grpSpPr>
          <p:sp>
            <p:nvSpPr>
              <p:cNvPr id="96" name="雲形吹き出し 95"/>
              <p:cNvSpPr/>
              <p:nvPr/>
            </p:nvSpPr>
            <p:spPr bwMode="auto">
              <a:xfrm>
                <a:off x="5646151" y="3460019"/>
                <a:ext cx="1465627" cy="742951"/>
              </a:xfrm>
              <a:prstGeom prst="cloudCallout">
                <a:avLst>
                  <a:gd name="adj1" fmla="val 76400"/>
                  <a:gd name="adj2" fmla="val -3256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95" name="テキスト ボックス 53"/>
              <p:cNvSpPr txBox="1">
                <a:spLocks noChangeArrowheads="1"/>
              </p:cNvSpPr>
              <p:nvPr/>
            </p:nvSpPr>
            <p:spPr bwMode="auto">
              <a:xfrm>
                <a:off x="5941968" y="3517055"/>
                <a:ext cx="1152445" cy="6499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ja-JP" altLang="en-US" sz="1000" dirty="0" smtClean="0">
                    <a:latin typeface="+mj-ea"/>
                    <a:ea typeface="+mj-ea"/>
                  </a:rPr>
                  <a:t>会費制なので</a:t>
                </a:r>
                <a:endParaRPr lang="en-US" altLang="ja-JP" sz="1000" dirty="0" smtClean="0">
                  <a:latin typeface="+mj-ea"/>
                  <a:ea typeface="+mj-ea"/>
                </a:endParaRPr>
              </a:p>
              <a:p>
                <a:r>
                  <a:rPr lang="ja-JP" altLang="en-US" sz="1000" dirty="0" smtClean="0">
                    <a:latin typeface="+mj-ea"/>
                    <a:ea typeface="+mj-ea"/>
                  </a:rPr>
                  <a:t>足りない分は我々</a:t>
                </a:r>
                <a:r>
                  <a:rPr lang="ja-JP" altLang="en-US" sz="1000" dirty="0">
                    <a:latin typeface="+mj-ea"/>
                    <a:ea typeface="+mj-ea"/>
                  </a:rPr>
                  <a:t>が</a:t>
                </a:r>
                <a:r>
                  <a:rPr lang="ja-JP" altLang="en-US" sz="1000" dirty="0" smtClean="0">
                    <a:latin typeface="+mj-ea"/>
                    <a:ea typeface="+mj-ea"/>
                  </a:rPr>
                  <a:t>・</a:t>
                </a:r>
                <a:r>
                  <a:rPr lang="ja-JP" altLang="en-US" sz="1000" dirty="0">
                    <a:latin typeface="+mj-ea"/>
                    <a:ea typeface="+mj-ea"/>
                  </a:rPr>
                  <a:t>・・</a:t>
                </a:r>
                <a:endParaRPr lang="en-US" altLang="ja-JP" sz="1000" dirty="0">
                  <a:latin typeface="+mj-ea"/>
                  <a:ea typeface="+mj-ea"/>
                </a:endParaRPr>
              </a:p>
            </p:txBody>
          </p:sp>
        </p:grpSp>
        <p:sp>
          <p:nvSpPr>
            <p:cNvPr id="99" name="テキスト ボックス 43"/>
            <p:cNvSpPr txBox="1">
              <a:spLocks noChangeArrowheads="1"/>
            </p:cNvSpPr>
            <p:nvPr/>
          </p:nvSpPr>
          <p:spPr bwMode="auto">
            <a:xfrm>
              <a:off x="1692165" y="2871858"/>
              <a:ext cx="86130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ja-JP" altLang="en-US" sz="1200" b="1" dirty="0">
                  <a:latin typeface="+mj-ea"/>
                  <a:ea typeface="+mj-ea"/>
                </a:rPr>
                <a:t>飲食前</a:t>
              </a:r>
            </a:p>
          </p:txBody>
        </p:sp>
        <p:sp>
          <p:nvSpPr>
            <p:cNvPr id="109" name="テキスト ボックス 46"/>
            <p:cNvSpPr txBox="1">
              <a:spLocks noChangeArrowheads="1"/>
            </p:cNvSpPr>
            <p:nvPr/>
          </p:nvSpPr>
          <p:spPr bwMode="auto">
            <a:xfrm>
              <a:off x="5002372" y="2872717"/>
              <a:ext cx="2469491" cy="3249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ja-JP" altLang="en-US" sz="1200" b="1" dirty="0">
                  <a:latin typeface="+mj-ea"/>
                  <a:ea typeface="+mj-ea"/>
                </a:rPr>
                <a:t>飲食後</a:t>
              </a:r>
              <a:r>
                <a:rPr lang="ja-JP" altLang="en-US" sz="1200" dirty="0">
                  <a:latin typeface="+mj-ea"/>
                  <a:ea typeface="+mj-ea"/>
                </a:rPr>
                <a:t>　　会費以上の出費が･･･</a:t>
              </a:r>
            </a:p>
          </p:txBody>
        </p:sp>
        <p:grpSp>
          <p:nvGrpSpPr>
            <p:cNvPr id="156" name="グループ化 155"/>
            <p:cNvGrpSpPr/>
            <p:nvPr/>
          </p:nvGrpSpPr>
          <p:grpSpPr>
            <a:xfrm>
              <a:off x="1525741" y="3382526"/>
              <a:ext cx="1131754" cy="1318428"/>
              <a:chOff x="1525741" y="3382526"/>
              <a:chExt cx="1131754" cy="1318428"/>
            </a:xfrm>
          </p:grpSpPr>
          <p:pic>
            <p:nvPicPr>
              <p:cNvPr id="111" name="Picture 14" descr="p04_あなた0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845923" y="3382526"/>
                <a:ext cx="276893" cy="8208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12" name="テキスト ボックス 80"/>
              <p:cNvSpPr txBox="1">
                <a:spLocks noChangeArrowheads="1"/>
              </p:cNvSpPr>
              <p:nvPr/>
            </p:nvSpPr>
            <p:spPr bwMode="auto">
              <a:xfrm>
                <a:off x="1525741" y="4231576"/>
                <a:ext cx="1131754" cy="469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ja-JP" altLang="en-US" sz="1000" dirty="0" smtClean="0"/>
                  <a:t>利害関係のある国家</a:t>
                </a:r>
                <a:r>
                  <a:rPr lang="ja-JP" altLang="en-US" sz="1000" dirty="0"/>
                  <a:t>公務員 </a:t>
                </a:r>
              </a:p>
            </p:txBody>
          </p:sp>
        </p:grpSp>
        <p:grpSp>
          <p:nvGrpSpPr>
            <p:cNvPr id="157" name="グループ化 156"/>
            <p:cNvGrpSpPr/>
            <p:nvPr/>
          </p:nvGrpSpPr>
          <p:grpSpPr>
            <a:xfrm>
              <a:off x="3496191" y="3382526"/>
              <a:ext cx="1368152" cy="1137897"/>
              <a:chOff x="3496191" y="3382526"/>
              <a:chExt cx="1368152" cy="1137897"/>
            </a:xfrm>
          </p:grpSpPr>
          <p:pic>
            <p:nvPicPr>
              <p:cNvPr id="114" name="Picture 13" descr="p04_事業者02_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011714" y="3382526"/>
                <a:ext cx="313981" cy="8209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15" name="テキスト ボックス 81"/>
              <p:cNvSpPr txBox="1">
                <a:spLocks noChangeArrowheads="1"/>
              </p:cNvSpPr>
              <p:nvPr/>
            </p:nvSpPr>
            <p:spPr bwMode="auto">
              <a:xfrm>
                <a:off x="3496191" y="4231576"/>
                <a:ext cx="1368152" cy="2888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ja-JP" altLang="en-US" sz="1000" dirty="0" smtClean="0"/>
                  <a:t>企業の社員</a:t>
                </a:r>
                <a:endParaRPr lang="ja-JP" altLang="en-US" sz="1000" dirty="0"/>
              </a:p>
            </p:txBody>
          </p:sp>
        </p:grpSp>
        <p:sp>
          <p:nvSpPr>
            <p:cNvPr id="89" name="テキスト ボックス 52"/>
            <p:cNvSpPr txBox="1">
              <a:spLocks noChangeArrowheads="1"/>
            </p:cNvSpPr>
            <p:nvPr/>
          </p:nvSpPr>
          <p:spPr bwMode="auto">
            <a:xfrm>
              <a:off x="5452077" y="3988765"/>
              <a:ext cx="1697499" cy="2888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ja-JP" altLang="en-US" sz="1000" dirty="0" smtClean="0">
                  <a:latin typeface="+mj-ea"/>
                  <a:ea typeface="+mj-ea"/>
                </a:rPr>
                <a:t>お会計は</a:t>
              </a:r>
              <a:r>
                <a:rPr lang="ja-JP" altLang="en-US" sz="1000" dirty="0">
                  <a:latin typeface="+mj-ea"/>
                  <a:ea typeface="+mj-ea"/>
                </a:rPr>
                <a:t>大丈夫ですか？</a:t>
              </a:r>
            </a:p>
          </p:txBody>
        </p:sp>
        <p:sp>
          <p:nvSpPr>
            <p:cNvPr id="92" name="テキスト ボックス 54"/>
            <p:cNvSpPr txBox="1">
              <a:spLocks noChangeArrowheads="1"/>
            </p:cNvSpPr>
            <p:nvPr/>
          </p:nvSpPr>
          <p:spPr bwMode="auto">
            <a:xfrm>
              <a:off x="6001788" y="4333728"/>
              <a:ext cx="1108264" cy="2967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ja-JP" altLang="en-US" sz="1000" dirty="0">
                  <a:latin typeface="+mj-ea"/>
                  <a:ea typeface="+mj-ea"/>
                </a:rPr>
                <a:t>大丈夫です</a:t>
              </a:r>
              <a:r>
                <a:rPr lang="ja-JP" altLang="en-US" sz="1000" dirty="0" smtClean="0">
                  <a:latin typeface="+mj-ea"/>
                  <a:ea typeface="+mj-ea"/>
                </a:rPr>
                <a:t>よ！</a:t>
              </a:r>
              <a:endParaRPr lang="en-US" altLang="ja-JP" sz="1000" dirty="0" smtClean="0">
                <a:latin typeface="+mj-ea"/>
                <a:ea typeface="+mj-ea"/>
              </a:endParaRPr>
            </a:p>
          </p:txBody>
        </p:sp>
      </p:grpSp>
      <p:sp>
        <p:nvSpPr>
          <p:cNvPr id="129" name="テキスト ボックス 128"/>
          <p:cNvSpPr txBox="1"/>
          <p:nvPr/>
        </p:nvSpPr>
        <p:spPr>
          <a:xfrm>
            <a:off x="390344" y="760725"/>
            <a:ext cx="624217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企業の社員</a:t>
            </a:r>
            <a:r>
              <a: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、企業と利害</a:t>
            </a:r>
            <a:r>
              <a: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関係のある国家公務員</a:t>
            </a:r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と接する</a:t>
            </a:r>
            <a:r>
              <a: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際</a:t>
            </a:r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endParaRPr lang="en-US" altLang="ja-JP" sz="15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手土産</a:t>
            </a:r>
            <a:r>
              <a: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</a:t>
            </a:r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して菓子折を渡した。</a:t>
            </a:r>
            <a:endParaRPr lang="ja-JP" altLang="en-US" sz="15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390768" y="2479666"/>
            <a:ext cx="62418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企業の社員</a:t>
            </a:r>
            <a:r>
              <a: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、企業と利害</a:t>
            </a:r>
            <a:r>
              <a: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関係のある国家公務員と</a:t>
            </a:r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の懇親会に</a:t>
            </a:r>
            <a:endParaRPr lang="en-US" altLang="ja-JP" sz="15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おいて、割り勘分以上の金額を支払った。</a:t>
            </a:r>
            <a:endParaRPr lang="ja-JP" altLang="en-US" sz="15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672337" y="4816667"/>
            <a:ext cx="589336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利害</a:t>
            </a:r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関係のある国家公務員との飲食は、</a:t>
            </a:r>
            <a:r>
              <a:rPr lang="ja-JP" altLang="en-US" sz="15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割り勘であれば可能</a:t>
            </a:r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5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しかし、</a:t>
            </a:r>
            <a:r>
              <a:rPr lang="ja-JP" altLang="en-US" sz="15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利害関係者側の負担が多ければ</a:t>
            </a:r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、国家</a:t>
            </a:r>
            <a:r>
              <a: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公務員</a:t>
            </a:r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  <a:r>
              <a:rPr lang="ja-JP" altLang="en-US" sz="15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倫理法</a:t>
            </a:r>
            <a:endParaRPr lang="en-US" altLang="ja-JP" sz="1500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5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違反</a:t>
            </a:r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に。</a:t>
            </a:r>
            <a:endParaRPr lang="en-US" altLang="ja-JP" sz="15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657919" y="1395390"/>
            <a:ext cx="459701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菓子折</a:t>
            </a:r>
            <a:r>
              <a:rPr lang="ja-JP" altLang="en-US" sz="15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を受け取った場合</a:t>
            </a:r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、国家</a:t>
            </a:r>
            <a:r>
              <a: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公務員</a:t>
            </a:r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  <a:r>
              <a:rPr lang="ja-JP" altLang="en-US" sz="15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倫理法違反</a:t>
            </a:r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に（ただし、</a:t>
            </a:r>
            <a:r>
              <a: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社名入り</a:t>
            </a:r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のカレンダー等の宣伝用物品を渡すことは可能）。</a:t>
            </a:r>
            <a:endParaRPr lang="en-US" altLang="ja-JP" sz="15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137" name="グループ化 136"/>
          <p:cNvGrpSpPr/>
          <p:nvPr/>
        </p:nvGrpSpPr>
        <p:grpSpPr>
          <a:xfrm>
            <a:off x="351007" y="457816"/>
            <a:ext cx="1268007" cy="367234"/>
            <a:chOff x="367887" y="993831"/>
            <a:chExt cx="785817" cy="285751"/>
          </a:xfrm>
        </p:grpSpPr>
        <p:sp>
          <p:nvSpPr>
            <p:cNvPr id="134" name="正方形/長方形 133"/>
            <p:cNvSpPr/>
            <p:nvPr/>
          </p:nvSpPr>
          <p:spPr>
            <a:xfrm>
              <a:off x="428604" y="1035819"/>
              <a:ext cx="612000" cy="21431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ja-JP" altLang="en-US" sz="1400"/>
            </a:p>
          </p:txBody>
        </p:sp>
        <p:sp>
          <p:nvSpPr>
            <p:cNvPr id="71" name="テキスト ボックス 70"/>
            <p:cNvSpPr txBox="1"/>
            <p:nvPr/>
          </p:nvSpPr>
          <p:spPr>
            <a:xfrm>
              <a:off x="367887" y="993831"/>
              <a:ext cx="785817" cy="285751"/>
            </a:xfrm>
            <a:prstGeom prst="rect">
              <a:avLst/>
            </a:prstGeom>
            <a:noFill/>
          </p:spPr>
          <p:txBody>
            <a:bodyPr wrap="none" tIns="0" bIns="0" anchor="ctr"/>
            <a:lstStyle/>
            <a:p>
              <a:pPr algn="ctr">
                <a:defRPr/>
              </a:pPr>
              <a:r>
                <a:rPr lang="ja-JP" altLang="en-US" sz="1400" dirty="0">
                  <a:solidFill>
                    <a:schemeClr val="bg1"/>
                  </a:solidFill>
                  <a:latin typeface="ＭＳ ゴシック" pitchFamily="49" charset="-128"/>
                  <a:ea typeface="ＤＦ特太ゴシック体" pitchFamily="1" charset="-128"/>
                </a:rPr>
                <a:t>ケース１</a:t>
              </a:r>
              <a:endParaRPr lang="en-US" altLang="ja-JP" sz="1400" dirty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ＭＳ ゴシック" pitchFamily="49" charset="-128"/>
                <a:ea typeface="ＤＦ特太ゴシック体" pitchFamily="1" charset="-128"/>
              </a:endParaRPr>
            </a:p>
          </p:txBody>
        </p:sp>
      </p:grpSp>
      <p:grpSp>
        <p:nvGrpSpPr>
          <p:cNvPr id="138" name="グループ化 137"/>
          <p:cNvGrpSpPr/>
          <p:nvPr/>
        </p:nvGrpSpPr>
        <p:grpSpPr>
          <a:xfrm>
            <a:off x="352362" y="2121699"/>
            <a:ext cx="1282925" cy="379070"/>
            <a:chOff x="660989" y="4436185"/>
            <a:chExt cx="785817" cy="285751"/>
          </a:xfrm>
        </p:grpSpPr>
        <p:sp>
          <p:nvSpPr>
            <p:cNvPr id="135" name="正方形/長方形 134"/>
            <p:cNvSpPr/>
            <p:nvPr/>
          </p:nvSpPr>
          <p:spPr>
            <a:xfrm>
              <a:off x="739884" y="4478776"/>
              <a:ext cx="612000" cy="21431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ja-JP" altLang="en-US" sz="1400"/>
            </a:p>
          </p:txBody>
        </p:sp>
        <p:sp>
          <p:nvSpPr>
            <p:cNvPr id="136" name="テキスト ボックス 135"/>
            <p:cNvSpPr txBox="1"/>
            <p:nvPr/>
          </p:nvSpPr>
          <p:spPr>
            <a:xfrm>
              <a:off x="660989" y="4436185"/>
              <a:ext cx="785817" cy="285751"/>
            </a:xfrm>
            <a:prstGeom prst="rect">
              <a:avLst/>
            </a:prstGeom>
            <a:noFill/>
          </p:spPr>
          <p:txBody>
            <a:bodyPr wrap="none" tIns="0" bIns="0" anchor="ctr"/>
            <a:lstStyle/>
            <a:p>
              <a:pPr algn="ctr">
                <a:defRPr/>
              </a:pPr>
              <a:r>
                <a:rPr lang="ja-JP" altLang="en-US" sz="1400" dirty="0">
                  <a:solidFill>
                    <a:schemeClr val="bg1"/>
                  </a:solidFill>
                  <a:latin typeface="ＭＳ ゴシック" pitchFamily="49" charset="-128"/>
                  <a:ea typeface="ＤＦ特太ゴシック体" pitchFamily="1" charset="-128"/>
                </a:rPr>
                <a:t>ケース２</a:t>
              </a:r>
              <a:endParaRPr lang="en-US" altLang="ja-JP" sz="1400" dirty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ＭＳ ゴシック" pitchFamily="49" charset="-128"/>
                <a:ea typeface="ＤＦ特太ゴシック体" pitchFamily="1" charset="-128"/>
              </a:endParaRPr>
            </a:p>
          </p:txBody>
        </p:sp>
      </p:grpSp>
      <p:sp>
        <p:nvSpPr>
          <p:cNvPr id="140" name="ストライプ矢印 139"/>
          <p:cNvSpPr>
            <a:spLocks noChangeAspect="1"/>
          </p:cNvSpPr>
          <p:nvPr/>
        </p:nvSpPr>
        <p:spPr>
          <a:xfrm>
            <a:off x="386585" y="1465718"/>
            <a:ext cx="285752" cy="285752"/>
          </a:xfrm>
          <a:prstGeom prst="striped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5" name="ストライプ矢印 144"/>
          <p:cNvSpPr>
            <a:spLocks noChangeAspect="1"/>
          </p:cNvSpPr>
          <p:nvPr/>
        </p:nvSpPr>
        <p:spPr>
          <a:xfrm>
            <a:off x="427418" y="4871454"/>
            <a:ext cx="285752" cy="285752"/>
          </a:xfrm>
          <a:prstGeom prst="striped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130" name="Picture 2" descr="presen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45341" y="1428893"/>
            <a:ext cx="943733" cy="82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" name="角丸四角形 71"/>
          <p:cNvSpPr/>
          <p:nvPr/>
        </p:nvSpPr>
        <p:spPr>
          <a:xfrm>
            <a:off x="-7613" y="9210142"/>
            <a:ext cx="6858000" cy="376437"/>
          </a:xfrm>
          <a:prstGeom prst="roundRect">
            <a:avLst>
              <a:gd name="adj" fmla="val 7849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 家 公 務 員 倫 理</a:t>
            </a:r>
            <a:r>
              <a:rPr lang="ja-JP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審 査 会</a:t>
            </a:r>
            <a:r>
              <a:rPr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en-GB" altLang="ja-JP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http</a:t>
            </a:r>
            <a:r>
              <a:rPr lang="en-GB" altLang="ja-JP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://www.jinji.go.jp/rinri/</a:t>
            </a:r>
            <a:endParaRPr kumimoji="1" lang="en-US" altLang="ja-JP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0" y="-15552"/>
            <a:ext cx="6858000" cy="383852"/>
          </a:xfrm>
          <a:prstGeom prst="roundRect">
            <a:avLst>
              <a:gd name="adj" fmla="val 7849"/>
            </a:avLst>
          </a:prstGeom>
          <a:solidFill>
            <a:schemeClr val="tx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 違反事例のご紹介 ～</a:t>
            </a:r>
            <a:endParaRPr kumimoji="1" lang="ja-JP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2605923" y="3691552"/>
            <a:ext cx="206840" cy="13859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>
            <a:off x="1079291" y="3835891"/>
            <a:ext cx="123060" cy="7374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ストライプ矢印 65"/>
          <p:cNvSpPr>
            <a:spLocks noChangeAspect="1"/>
          </p:cNvSpPr>
          <p:nvPr/>
        </p:nvSpPr>
        <p:spPr>
          <a:xfrm>
            <a:off x="3392717" y="3203742"/>
            <a:ext cx="377141" cy="377141"/>
          </a:xfrm>
          <a:prstGeom prst="stripedRightArrow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78" name="直線コネクタ 77"/>
          <p:cNvCxnSpPr/>
          <p:nvPr/>
        </p:nvCxnSpPr>
        <p:spPr>
          <a:xfrm flipH="1" flipV="1">
            <a:off x="4123027" y="3842554"/>
            <a:ext cx="160181" cy="29601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 flipH="1">
            <a:off x="5791596" y="4306260"/>
            <a:ext cx="191689" cy="17624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角丸四角形 87"/>
          <p:cNvSpPr/>
          <p:nvPr/>
        </p:nvSpPr>
        <p:spPr>
          <a:xfrm>
            <a:off x="247329" y="8446102"/>
            <a:ext cx="6508680" cy="588193"/>
          </a:xfrm>
          <a:prstGeom prst="roundRect">
            <a:avLst>
              <a:gd name="adj" fmla="val 7849"/>
            </a:avLst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pPr algn="ctr">
              <a:defRPr/>
            </a:pPr>
            <a:r>
              <a:rPr lang="ja-JP" altLang="en-US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まずは国家</a:t>
            </a:r>
            <a:r>
              <a:rPr lang="ja-JP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公務員側の倫理</a:t>
            </a:r>
            <a:r>
              <a:rPr lang="ja-JP" altLang="en-US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保持</a:t>
            </a:r>
            <a:r>
              <a:rPr lang="ja-JP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が重要ですが、</a:t>
            </a:r>
            <a:endParaRPr lang="en-US" altLang="ja-JP" sz="1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defRPr/>
            </a:pPr>
            <a:r>
              <a:rPr lang="ja-JP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皆様</a:t>
            </a:r>
            <a:r>
              <a:rPr lang="ja-JP" altLang="en-US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におかれまして</a:t>
            </a:r>
            <a:r>
              <a:rPr lang="ja-JP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も、ご理解</a:t>
            </a:r>
            <a:r>
              <a:rPr lang="ja-JP" altLang="en-US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・ご協力をお願い</a:t>
            </a:r>
            <a:r>
              <a:rPr lang="ja-JP" alt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いたします</a:t>
            </a:r>
            <a:endParaRPr kumimoji="1" lang="en-US" altLang="ja-JP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5464655" y="8995145"/>
            <a:ext cx="12961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900" dirty="0" smtClean="0">
                <a:latin typeface="+mn-ea"/>
              </a:rPr>
              <a:t>［平成</a:t>
            </a:r>
            <a:r>
              <a:rPr lang="en-US" altLang="ja-JP" sz="900" dirty="0" smtClean="0">
                <a:latin typeface="+mn-ea"/>
              </a:rPr>
              <a:t>30</a:t>
            </a:r>
            <a:r>
              <a:rPr lang="ja-JP" altLang="en-US" sz="900" smtClean="0">
                <a:latin typeface="+mn-ea"/>
              </a:rPr>
              <a:t>年９月</a:t>
            </a:r>
            <a:r>
              <a:rPr lang="ja-JP" altLang="en-US" sz="900" dirty="0" smtClean="0">
                <a:latin typeface="+mn-ea"/>
              </a:rPr>
              <a:t>］</a:t>
            </a:r>
            <a:endParaRPr lang="ja-JP" altLang="en-US" sz="900" dirty="0">
              <a:latin typeface="+mn-ea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42461" y="9574485"/>
            <a:ext cx="928670" cy="229580"/>
          </a:xfrm>
          <a:prstGeom prst="rect">
            <a:avLst/>
          </a:prstGeom>
          <a:noFill/>
        </p:spPr>
        <p:txBody>
          <a:bodyPr wrap="none" rtlCol="0" anchor="ctr" anchorCtr="0">
            <a:noAutofit/>
          </a:bodyPr>
          <a:lstStyle/>
          <a:p>
            <a:r>
              <a:rPr lang="ja-JP" altLang="en-US" sz="1000" dirty="0" smtClean="0">
                <a:latin typeface="+mn-ea"/>
              </a:rPr>
              <a:t>お問合せ ： 国家公務員倫理審査会事務局　　０３－３５８１－５３１１（代表）　　〒</a:t>
            </a:r>
            <a:r>
              <a:rPr lang="en-US" altLang="ja-JP" sz="1000" dirty="0" smtClean="0">
                <a:latin typeface="+mn-ea"/>
              </a:rPr>
              <a:t>100-8913</a:t>
            </a:r>
            <a:r>
              <a:rPr lang="ja-JP" altLang="en-US" sz="1000" dirty="0" smtClean="0">
                <a:latin typeface="+mn-ea"/>
              </a:rPr>
              <a:t>東京都千代田区霞が関１－２－３</a:t>
            </a:r>
            <a:endParaRPr lang="ja-JP" altLang="en-US" sz="1000" dirty="0">
              <a:latin typeface="+mn-ea"/>
            </a:endParaRPr>
          </a:p>
        </p:txBody>
      </p:sp>
      <p:sp>
        <p:nvSpPr>
          <p:cNvPr id="58" name="Rectangle 6"/>
          <p:cNvSpPr>
            <a:spLocks noChangeArrowheads="1"/>
          </p:cNvSpPr>
          <p:nvPr/>
        </p:nvSpPr>
        <p:spPr bwMode="auto">
          <a:xfrm>
            <a:off x="294427" y="5878333"/>
            <a:ext cx="6201324" cy="771139"/>
          </a:xfrm>
          <a:prstGeom prst="roundRect">
            <a:avLst>
              <a:gd name="adj" fmla="val 4445"/>
            </a:avLst>
          </a:prstGeom>
          <a:solidFill>
            <a:schemeClr val="bg1">
              <a:lumMod val="85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  <a:prstDash val="solid"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252000" tIns="324000" rIns="180000"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200"/>
              </a:lnSpc>
              <a:spcBef>
                <a:spcPts val="0"/>
              </a:spcBef>
              <a:defRPr/>
            </a:pPr>
            <a:endParaRPr lang="en-US" altLang="ja-JP" sz="160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85007" y="6033514"/>
            <a:ext cx="61261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企業の社員が、企業と利害関係のある国家公務員が視察で訪問した際、車を用意し</a:t>
            </a:r>
            <a:r>
              <a: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視察</a:t>
            </a:r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先へ案内した。</a:t>
            </a:r>
            <a:endParaRPr lang="ja-JP" altLang="en-US" sz="15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61" name="グループ化 60"/>
          <p:cNvGrpSpPr/>
          <p:nvPr/>
        </p:nvGrpSpPr>
        <p:grpSpPr>
          <a:xfrm>
            <a:off x="339652" y="5642863"/>
            <a:ext cx="1244438" cy="407654"/>
            <a:chOff x="660989" y="4436184"/>
            <a:chExt cx="785817" cy="285751"/>
          </a:xfrm>
        </p:grpSpPr>
        <p:sp>
          <p:nvSpPr>
            <p:cNvPr id="62" name="正方形/長方形 61"/>
            <p:cNvSpPr/>
            <p:nvPr/>
          </p:nvSpPr>
          <p:spPr>
            <a:xfrm>
              <a:off x="739884" y="4478776"/>
              <a:ext cx="612000" cy="21431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ja-JP" altLang="en-US" sz="1400"/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660989" y="4436184"/>
              <a:ext cx="785817" cy="285751"/>
            </a:xfrm>
            <a:prstGeom prst="rect">
              <a:avLst/>
            </a:prstGeom>
            <a:noFill/>
          </p:spPr>
          <p:txBody>
            <a:bodyPr wrap="none" tIns="0" bIns="0" anchor="ctr"/>
            <a:lstStyle/>
            <a:p>
              <a:pPr algn="ctr">
                <a:defRPr/>
              </a:pPr>
              <a:r>
                <a:rPr lang="ja-JP" altLang="en-US" sz="1400" dirty="0" smtClean="0">
                  <a:solidFill>
                    <a:schemeClr val="bg1"/>
                  </a:solidFill>
                  <a:latin typeface="ＭＳ ゴシック" pitchFamily="49" charset="-128"/>
                  <a:ea typeface="ＤＦ特太ゴシック体" pitchFamily="1" charset="-128"/>
                </a:rPr>
                <a:t>ケース３</a:t>
              </a:r>
              <a:endParaRPr lang="en-US" altLang="ja-JP" sz="1400" dirty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ＭＳ ゴシック" pitchFamily="49" charset="-128"/>
                <a:ea typeface="ＤＦ特太ゴシック体" pitchFamily="1" charset="-128"/>
              </a:endParaRPr>
            </a:p>
          </p:txBody>
        </p:sp>
      </p:grpSp>
      <p:sp>
        <p:nvSpPr>
          <p:cNvPr id="65" name="ストライプ矢印 64"/>
          <p:cNvSpPr>
            <a:spLocks noChangeAspect="1"/>
          </p:cNvSpPr>
          <p:nvPr/>
        </p:nvSpPr>
        <p:spPr>
          <a:xfrm>
            <a:off x="371961" y="6868315"/>
            <a:ext cx="285752" cy="285752"/>
          </a:xfrm>
          <a:prstGeom prst="striped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57919" y="6822123"/>
            <a:ext cx="36270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国家公務員が</a:t>
            </a:r>
            <a:r>
              <a:rPr lang="ja-JP" altLang="en-US" sz="15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職務</a:t>
            </a:r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で訪問</a:t>
            </a:r>
            <a:r>
              <a: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した際に</a:t>
            </a:r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sz="15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交通</a:t>
            </a:r>
            <a:r>
              <a:rPr lang="ja-JP" altLang="en-US" sz="15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事情等からみて相当</a:t>
            </a:r>
            <a:r>
              <a:rPr lang="ja-JP" altLang="en-US" sz="15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</a:t>
            </a:r>
            <a:r>
              <a:rPr lang="ja-JP" altLang="en-US" sz="15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認められる</a:t>
            </a:r>
            <a:r>
              <a:rPr lang="ja-JP" altLang="en-US" sz="15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範囲</a:t>
            </a:r>
            <a:r>
              <a: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</a:t>
            </a:r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sz="15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利害</a:t>
            </a:r>
            <a:r>
              <a:rPr lang="ja-JP" altLang="en-US" sz="15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関係者が日常的に利用している</a:t>
            </a:r>
            <a:r>
              <a:rPr lang="ja-JP" altLang="en-US" sz="15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車（社用車等）</a:t>
            </a:r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利用することは可能。</a:t>
            </a:r>
            <a:endParaRPr lang="en-US" altLang="ja-JP" sz="15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しかし、このような事情がない場合、</a:t>
            </a:r>
            <a:endParaRPr lang="en-US" altLang="ja-JP" sz="15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国家公務員は</a:t>
            </a:r>
            <a:r>
              <a:rPr lang="ja-JP" altLang="en-US" sz="15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倫理法違反</a:t>
            </a:r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に。</a:t>
            </a:r>
            <a:endParaRPr lang="en-US" altLang="ja-JP" sz="15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0" name="テキスト ボックス 51"/>
          <p:cNvSpPr txBox="1">
            <a:spLocks noChangeArrowheads="1"/>
          </p:cNvSpPr>
          <p:nvPr/>
        </p:nvSpPr>
        <p:spPr bwMode="auto">
          <a:xfrm>
            <a:off x="4380072" y="6780048"/>
            <a:ext cx="1142114" cy="607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noAutofit/>
          </a:bodyPr>
          <a:lstStyle/>
          <a:p>
            <a:r>
              <a:rPr lang="ja-JP" altLang="en-US" sz="1000" dirty="0" smtClean="0">
                <a:latin typeface="+mj-ea"/>
                <a:ea typeface="+mj-ea"/>
              </a:rPr>
              <a:t>電車やバスで</a:t>
            </a:r>
            <a:endParaRPr lang="en-US" altLang="ja-JP" sz="1000" dirty="0" smtClean="0">
              <a:latin typeface="+mj-ea"/>
              <a:ea typeface="+mj-ea"/>
            </a:endParaRPr>
          </a:p>
          <a:p>
            <a:r>
              <a:rPr lang="ja-JP" altLang="en-US" sz="1000" dirty="0" smtClean="0">
                <a:latin typeface="+mj-ea"/>
                <a:ea typeface="+mj-ea"/>
              </a:rPr>
              <a:t>行けるけどなぁ･･</a:t>
            </a:r>
            <a:endParaRPr lang="en-US" altLang="ja-JP" sz="1000" dirty="0" smtClean="0">
              <a:latin typeface="+mj-ea"/>
              <a:ea typeface="+mj-ea"/>
            </a:endParaRPr>
          </a:p>
        </p:txBody>
      </p:sp>
      <p:sp>
        <p:nvSpPr>
          <p:cNvPr id="93" name="円/楕円 92"/>
          <p:cNvSpPr/>
          <p:nvPr/>
        </p:nvSpPr>
        <p:spPr>
          <a:xfrm>
            <a:off x="4910774" y="7371527"/>
            <a:ext cx="189401" cy="18477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正方形/長方形 96"/>
          <p:cNvSpPr/>
          <p:nvPr/>
        </p:nvSpPr>
        <p:spPr>
          <a:xfrm>
            <a:off x="4932591" y="7596250"/>
            <a:ext cx="151870" cy="24837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8" name="直線コネクタ 97"/>
          <p:cNvCxnSpPr/>
          <p:nvPr/>
        </p:nvCxnSpPr>
        <p:spPr>
          <a:xfrm flipH="1">
            <a:off x="5007271" y="7554092"/>
            <a:ext cx="1" cy="46687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/>
          <p:cNvCxnSpPr/>
          <p:nvPr/>
        </p:nvCxnSpPr>
        <p:spPr>
          <a:xfrm>
            <a:off x="5010892" y="7849699"/>
            <a:ext cx="0" cy="101445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>
            <a:off x="4887293" y="7936702"/>
            <a:ext cx="246523" cy="228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" name="グループ化 101"/>
          <p:cNvGrpSpPr/>
          <p:nvPr/>
        </p:nvGrpSpPr>
        <p:grpSpPr>
          <a:xfrm>
            <a:off x="4588988" y="6801813"/>
            <a:ext cx="2146686" cy="1561435"/>
            <a:chOff x="1592409" y="2870214"/>
            <a:chExt cx="2226470" cy="1831755"/>
          </a:xfrm>
        </p:grpSpPr>
        <p:grpSp>
          <p:nvGrpSpPr>
            <p:cNvPr id="103" name="グループ化 102"/>
            <p:cNvGrpSpPr/>
            <p:nvPr/>
          </p:nvGrpSpPr>
          <p:grpSpPr>
            <a:xfrm>
              <a:off x="2684153" y="2870214"/>
              <a:ext cx="1064270" cy="469378"/>
              <a:chOff x="2878227" y="3131547"/>
              <a:chExt cx="1064270" cy="469378"/>
            </a:xfrm>
          </p:grpSpPr>
          <p:sp>
            <p:nvSpPr>
              <p:cNvPr id="116" name="角丸四角形吹き出し 115"/>
              <p:cNvSpPr/>
              <p:nvPr/>
            </p:nvSpPr>
            <p:spPr bwMode="auto">
              <a:xfrm>
                <a:off x="2910257" y="3148415"/>
                <a:ext cx="995711" cy="452510"/>
              </a:xfrm>
              <a:prstGeom prst="wedgeRoundRectCallout">
                <a:avLst>
                  <a:gd name="adj1" fmla="val -7663"/>
                  <a:gd name="adj2" fmla="val 42266"/>
                  <a:gd name="adj3" fmla="val 16667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113" name="テキスト ボックス 48"/>
              <p:cNvSpPr txBox="1">
                <a:spLocks noChangeArrowheads="1"/>
              </p:cNvSpPr>
              <p:nvPr/>
            </p:nvSpPr>
            <p:spPr bwMode="auto">
              <a:xfrm>
                <a:off x="2878227" y="3131547"/>
                <a:ext cx="1064270" cy="469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ja-JP" altLang="en-US" sz="1000" dirty="0" smtClean="0">
                    <a:latin typeface="+mj-ea"/>
                    <a:ea typeface="+mj-ea"/>
                  </a:rPr>
                  <a:t>　車を用意して</a:t>
                </a:r>
                <a:endParaRPr lang="en-US" altLang="ja-JP" sz="1000" dirty="0" smtClean="0">
                  <a:latin typeface="+mj-ea"/>
                  <a:ea typeface="+mj-ea"/>
                </a:endParaRPr>
              </a:p>
              <a:p>
                <a:r>
                  <a:rPr lang="ja-JP" altLang="en-US" sz="1000" dirty="0" smtClean="0">
                    <a:latin typeface="+mj-ea"/>
                    <a:ea typeface="+mj-ea"/>
                  </a:rPr>
                  <a:t>　いますよ。</a:t>
                </a:r>
                <a:endParaRPr lang="ja-JP" altLang="en-US" sz="1000" dirty="0">
                  <a:latin typeface="+mj-ea"/>
                  <a:ea typeface="+mj-ea"/>
                </a:endParaRPr>
              </a:p>
            </p:txBody>
          </p:sp>
        </p:grpSp>
        <p:grpSp>
          <p:nvGrpSpPr>
            <p:cNvPr id="104" name="グループ化 103"/>
            <p:cNvGrpSpPr/>
            <p:nvPr/>
          </p:nvGrpSpPr>
          <p:grpSpPr>
            <a:xfrm>
              <a:off x="1592409" y="3425322"/>
              <a:ext cx="1129360" cy="1276647"/>
              <a:chOff x="1592409" y="3425322"/>
              <a:chExt cx="1129360" cy="1276647"/>
            </a:xfrm>
          </p:grpSpPr>
          <p:pic>
            <p:nvPicPr>
              <p:cNvPr id="108" name="Picture 14" descr="p04_あなた0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266111" y="3425322"/>
                <a:ext cx="276893" cy="8208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10" name="テキスト ボックス 80"/>
              <p:cNvSpPr txBox="1">
                <a:spLocks noChangeArrowheads="1"/>
              </p:cNvSpPr>
              <p:nvPr/>
            </p:nvSpPr>
            <p:spPr bwMode="auto">
              <a:xfrm>
                <a:off x="1592409" y="4232591"/>
                <a:ext cx="1129360" cy="469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ja-JP" altLang="en-US" sz="1000" dirty="0" smtClean="0"/>
                  <a:t>利害関係のある国家</a:t>
                </a:r>
                <a:r>
                  <a:rPr lang="ja-JP" altLang="en-US" sz="1000" dirty="0"/>
                  <a:t>公務員 </a:t>
                </a:r>
              </a:p>
            </p:txBody>
          </p:sp>
        </p:grpSp>
        <p:grpSp>
          <p:nvGrpSpPr>
            <p:cNvPr id="105" name="グループ化 104"/>
            <p:cNvGrpSpPr/>
            <p:nvPr/>
          </p:nvGrpSpPr>
          <p:grpSpPr>
            <a:xfrm>
              <a:off x="2684153" y="3382526"/>
              <a:ext cx="1134726" cy="1146106"/>
              <a:chOff x="2684153" y="3382526"/>
              <a:chExt cx="1134726" cy="1146106"/>
            </a:xfrm>
          </p:grpSpPr>
          <p:pic>
            <p:nvPicPr>
              <p:cNvPr id="106" name="Picture 13" descr="p04_事業者02_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016157" y="3382526"/>
                <a:ext cx="313981" cy="8209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7" name="テキスト ボックス 81"/>
              <p:cNvSpPr txBox="1">
                <a:spLocks noChangeArrowheads="1"/>
              </p:cNvSpPr>
              <p:nvPr/>
            </p:nvSpPr>
            <p:spPr bwMode="auto">
              <a:xfrm>
                <a:off x="2684153" y="4239784"/>
                <a:ext cx="1134726" cy="2888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ja-JP" altLang="en-US" sz="1000" dirty="0" smtClean="0"/>
                  <a:t>企業の社員</a:t>
                </a:r>
                <a:endParaRPr lang="ja-JP" altLang="en-US" sz="1000" dirty="0"/>
              </a:p>
            </p:txBody>
          </p:sp>
        </p:grpSp>
      </p:grpSp>
      <p:cxnSp>
        <p:nvCxnSpPr>
          <p:cNvPr id="91" name="直線コネクタ 90"/>
          <p:cNvCxnSpPr/>
          <p:nvPr/>
        </p:nvCxnSpPr>
        <p:spPr>
          <a:xfrm flipH="1">
            <a:off x="6332301" y="7208441"/>
            <a:ext cx="117741" cy="17353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88303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1192</TotalTime>
  <Words>454</Words>
  <Application>Microsoft Office PowerPoint</Application>
  <PresentationFormat>A4 210 x 297 mm</PresentationFormat>
  <Paragraphs>63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AR P丸ゴシック体M</vt:lpstr>
      <vt:lpstr>ＤＦ特太ゴシック体</vt:lpstr>
      <vt:lpstr>HG丸ｺﾞｼｯｸM-PRO</vt:lpstr>
      <vt:lpstr>ＭＳ Ｐゴシック</vt:lpstr>
      <vt:lpstr>ＭＳ ゴシック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FJ-USER</dc:creator>
  <cp:lastModifiedBy>芦田 充</cp:lastModifiedBy>
  <cp:revision>110</cp:revision>
  <cp:lastPrinted>2018-07-02T09:41:30Z</cp:lastPrinted>
  <dcterms:created xsi:type="dcterms:W3CDTF">2015-05-30T13:06:47Z</dcterms:created>
  <dcterms:modified xsi:type="dcterms:W3CDTF">2018-09-18T12:34:23Z</dcterms:modified>
</cp:coreProperties>
</file>