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0AC"/>
    <a:srgbClr val="FE768D"/>
    <a:srgbClr val="FE98A9"/>
    <a:srgbClr val="FD99C4"/>
    <a:srgbClr val="FFF5D9"/>
    <a:srgbClr val="E10563"/>
    <a:srgbClr val="D81680"/>
    <a:srgbClr val="FED4E6"/>
    <a:srgbClr val="FC84EB"/>
    <a:srgbClr val="FED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>
        <p:scale>
          <a:sx n="70" d="100"/>
          <a:sy n="70" d="100"/>
        </p:scale>
        <p:origin x="2342" y="-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18C5B-81CA-42E6-8DD8-FC609022031E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0057-0AC7-4D75-BABC-368BC0C781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87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57346-FFBF-4252-B141-8B1365270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C36F9E6-A515-46B1-A298-757DDAC6A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366AF-4D38-4819-A424-5BF13B7B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7E40F4-1CDD-43EF-BED7-F7AB2A6C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7FD24E-1955-4817-806E-9539CBEF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16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0B9EED-A610-4841-B65E-BB9E759F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4CF556-C643-4DE0-813A-8AB39A852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9276B7-73B3-4967-BBA7-3434C558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F18EBB-4AA6-4150-8AEB-72A8DF58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A3DE43-C7B3-47DF-A4AF-F53B5EEE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3A3E77-644F-49F1-95DB-23CA4A908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617951-9EAB-4929-9237-EBAB9BF97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73983F-8344-448C-BF3F-C43EA1E4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CA1AE0-6E23-421C-B02A-2FD99630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693E3-0F7E-4B24-B75F-A5A3F080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C4CFF-8B48-4315-9A59-FC617540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574A82-841C-4742-8795-6925BF7C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BD1308-D406-45D5-AA75-3828A478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C511E6-82A0-4A7D-9D23-C4CF5502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70436-6D68-499D-986F-7B669F8D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11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573850-94AC-4313-B963-AAD3C0EF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C2A713-BF91-45FF-8DBC-C4E75BEAC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233E0B-5002-40D6-AC24-B372BCFB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D874A-A423-448B-A193-044D6AD2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B7E2BE-F040-4BD1-B094-52F417C2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43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40EE6-AD01-4A84-A225-12615E82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465A9-66D8-4333-B7E6-F16C9B489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936A90-A43A-4D7B-B821-3CE148364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17545-1C94-4896-AB25-367508D1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EC0F2A-FCE6-4781-88CA-E8C0B39C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FDF9AD-A893-49B6-83E8-0861FF01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7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CF204-A22F-40B5-8C37-4F4BF0CF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4138D4-30AC-4227-BA34-C8A00BB9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54D69B-B6B2-4C1E-8B67-2B4441EAB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0BB62E-6851-4378-9A9A-0A250D90A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6EC701-F84E-40C8-8559-F8D670BC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1455B5F-5C9F-4A6E-B421-9827DAC1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64197D-7777-4832-A71D-352725B5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82CBB3-2539-4720-A6F4-AC78D5F1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35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5A404-79D1-4186-8CDC-B7F39808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06F0A9-0FAA-4EB6-BC6C-2C06680F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993945-DF5C-45AE-A11D-BB7D1F1A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3B7254-6E0C-4BF3-B46B-EA638EF5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B6E74C-D442-45A5-9A80-7BF8C18B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4BC575-5100-4A16-A957-127478DF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6E2332-E587-475A-AE28-CB1CF3C2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06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DEC4E1-C55A-4F47-BEF5-7B412A8C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CFF3DE-EA65-45CF-AE4A-7E68B67ED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26FAB-273A-4300-B5BB-DAF6DC2F3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97073D-CE75-4351-A6F4-929D6DB2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2210E3-D721-4FBD-874F-426FEC2E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0ED31-1D23-44D3-A054-FF1B52E4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0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981274-D0AD-409D-95D9-B8DD0699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1E98B0-9C0A-4C57-9142-84FA8906A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922EFB-14F8-4F25-98A2-FF33A9F68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F31576-B212-4534-B560-CC98A916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AE47F-CF0F-4815-ACAF-6615C6F3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EB52E7-0B8B-4EF7-88E6-AAC62F24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D949D9-F3C0-44CB-A90C-F42E3FFFB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802B42-94A8-4B6C-AE29-F5AD0AFDD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15B35-AA04-4787-9E3D-6C0F0EFD0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7B1A-948D-4243-ADD2-09669B75A50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89704C-FE01-4EBC-8C57-AB89E6E45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98CD2-332F-42F9-9E28-94FF51409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D759-C13C-43D2-8D1A-3FC9F8F49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3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D99C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A160968-9B42-4269-946C-4367ED0C0432}"/>
              </a:ext>
            </a:extLst>
          </p:cNvPr>
          <p:cNvSpPr/>
          <p:nvPr/>
        </p:nvSpPr>
        <p:spPr>
          <a:xfrm>
            <a:off x="0" y="1420831"/>
            <a:ext cx="6858000" cy="8485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7C13AD2-D6C3-4DE3-9336-F14AA6CF5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10" y="9494570"/>
            <a:ext cx="5143500" cy="24907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900" dirty="0"/>
              <a:t>令和２年度「関東経済産業局における地域中小企業・小規模事業者の人材確保支援等事業」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A52542-E568-4B18-9413-AE87E788A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012" y="1535778"/>
            <a:ext cx="5878830" cy="128553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sz="1100" dirty="0"/>
              <a:t>育児や介護等からの復職を目指す方やこれから就職を目指す学生、</a:t>
            </a:r>
            <a:endParaRPr kumimoji="1" lang="en-US" altLang="ja-JP" sz="1100" dirty="0"/>
          </a:p>
          <a:p>
            <a:r>
              <a:rPr lang="ja-JP" altLang="en-US" sz="1100" dirty="0"/>
              <a:t>業務委託としてスキルや経験を発揮するフリーランス等、</a:t>
            </a:r>
            <a:endParaRPr lang="en-US" altLang="ja-JP" sz="1100" dirty="0"/>
          </a:p>
          <a:p>
            <a:r>
              <a:rPr kumimoji="1" lang="ja-JP" altLang="en-US" sz="1100" dirty="0"/>
              <a:t>その能力の発揮を希望する女性人材と、女性の採用・活用を希望する企業との</a:t>
            </a:r>
            <a:endParaRPr kumimoji="1" lang="en-US" altLang="ja-JP" sz="1100" dirty="0"/>
          </a:p>
          <a:p>
            <a:r>
              <a:rPr kumimoji="1" lang="ja-JP" altLang="en-US" sz="1100" dirty="0"/>
              <a:t>コンタクトの場としてオンラインでの会社説明会を実施します。</a:t>
            </a:r>
            <a:endParaRPr kumimoji="1" lang="en-US" altLang="ja-JP" sz="1100" dirty="0"/>
          </a:p>
          <a:p>
            <a:r>
              <a:rPr lang="ja-JP" altLang="en-US" sz="1100" dirty="0"/>
              <a:t>　参加費用は無料となりますので、ぜひご参加をご検討ください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DA34C0-7AE1-4778-8C02-B67716F2F128}"/>
              </a:ext>
            </a:extLst>
          </p:cNvPr>
          <p:cNvSpPr txBox="1"/>
          <p:nvPr/>
        </p:nvSpPr>
        <p:spPr>
          <a:xfrm>
            <a:off x="300990" y="367957"/>
            <a:ext cx="547116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8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　女性人材向け</a:t>
            </a:r>
            <a:endParaRPr kumimoji="1" lang="en-US" altLang="ja-JP" sz="28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ja-JP" alt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kumimoji="1" lang="ja-JP" altLang="en-US" sz="32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オンライン合同企業説明会　</a:t>
            </a:r>
            <a:endParaRPr kumimoji="1" lang="en-US" altLang="ja-JP" sz="32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988A1BA-7456-4350-9389-3A333222B1DA}"/>
              </a:ext>
            </a:extLst>
          </p:cNvPr>
          <p:cNvSpPr/>
          <p:nvPr/>
        </p:nvSpPr>
        <p:spPr>
          <a:xfrm>
            <a:off x="489585" y="2763119"/>
            <a:ext cx="6153150" cy="6482190"/>
          </a:xfrm>
          <a:prstGeom prst="roundRect">
            <a:avLst>
              <a:gd name="adj" fmla="val 6519"/>
            </a:avLst>
          </a:prstGeom>
          <a:solidFill>
            <a:srgbClr val="FFF5D9"/>
          </a:solidFill>
          <a:ln w="9525">
            <a:solidFill>
              <a:srgbClr val="FD99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18D1EC-0C4A-4475-ACCB-3B5BC52A8AAD}"/>
              </a:ext>
            </a:extLst>
          </p:cNvPr>
          <p:cNvSpPr txBox="1"/>
          <p:nvPr/>
        </p:nvSpPr>
        <p:spPr>
          <a:xfrm>
            <a:off x="0" y="-12704"/>
            <a:ext cx="6808468" cy="340753"/>
          </a:xfrm>
          <a:prstGeom prst="rect">
            <a:avLst/>
          </a:prstGeom>
          <a:solidFill>
            <a:srgbClr val="FE98A9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966915-4426-4EB1-B395-99488AB4A152}"/>
              </a:ext>
            </a:extLst>
          </p:cNvPr>
          <p:cNvSpPr txBox="1"/>
          <p:nvPr/>
        </p:nvSpPr>
        <p:spPr>
          <a:xfrm>
            <a:off x="49532" y="22970"/>
            <a:ext cx="6417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就職活動中の皆様へ　参加者募集のご案内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7E58E2C6-D94D-4CF5-A30A-6A48399D34BB}"/>
              </a:ext>
            </a:extLst>
          </p:cNvPr>
          <p:cNvSpPr/>
          <p:nvPr/>
        </p:nvSpPr>
        <p:spPr>
          <a:xfrm>
            <a:off x="5297489" y="95227"/>
            <a:ext cx="1409065" cy="1015288"/>
          </a:xfrm>
          <a:prstGeom prst="wedgeEllipse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E10563"/>
                </a:solidFill>
              </a:rPr>
              <a:t>参加費</a:t>
            </a:r>
            <a:endParaRPr kumimoji="1" lang="en-US" altLang="ja-JP" dirty="0">
              <a:solidFill>
                <a:srgbClr val="E10563"/>
              </a:solidFill>
            </a:endParaRPr>
          </a:p>
          <a:p>
            <a:pPr algn="ctr"/>
            <a:r>
              <a:rPr lang="ja-JP" altLang="en-US" sz="2800" dirty="0">
                <a:solidFill>
                  <a:srgbClr val="E10563"/>
                </a:solidFill>
              </a:rPr>
              <a:t>無料</a:t>
            </a:r>
            <a:endParaRPr kumimoji="1" lang="ja-JP" altLang="en-US" sz="2800" dirty="0">
              <a:solidFill>
                <a:srgbClr val="E10563"/>
              </a:solidFill>
            </a:endParaRP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0A829BC5-384C-474C-8E84-D3AE0773BE24}"/>
              </a:ext>
            </a:extLst>
          </p:cNvPr>
          <p:cNvSpPr/>
          <p:nvPr/>
        </p:nvSpPr>
        <p:spPr>
          <a:xfrm>
            <a:off x="5227429" y="76033"/>
            <a:ext cx="1409065" cy="102591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4E6D8BC-3DB3-459D-B873-143FAD8DA86C}"/>
              </a:ext>
            </a:extLst>
          </p:cNvPr>
          <p:cNvCxnSpPr>
            <a:cxnSpLocks/>
          </p:cNvCxnSpPr>
          <p:nvPr/>
        </p:nvCxnSpPr>
        <p:spPr>
          <a:xfrm>
            <a:off x="-6866" y="1383620"/>
            <a:ext cx="6858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874C6C83-D257-4065-BBA0-7355239D3589}"/>
              </a:ext>
            </a:extLst>
          </p:cNvPr>
          <p:cNvSpPr/>
          <p:nvPr/>
        </p:nvSpPr>
        <p:spPr>
          <a:xfrm>
            <a:off x="683258" y="2859457"/>
            <a:ext cx="5568950" cy="283093"/>
          </a:xfrm>
          <a:prstGeom prst="roundRect">
            <a:avLst/>
          </a:prstGeom>
          <a:solidFill>
            <a:srgbClr val="FC70AC"/>
          </a:solidFill>
          <a:ln>
            <a:solidFill>
              <a:srgbClr val="FE76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◎　開催概要　◎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AE1255F-22E5-4C7C-89DF-457A43BBD718}"/>
              </a:ext>
            </a:extLst>
          </p:cNvPr>
          <p:cNvSpPr/>
          <p:nvPr/>
        </p:nvSpPr>
        <p:spPr>
          <a:xfrm>
            <a:off x="758882" y="3601083"/>
            <a:ext cx="1020207" cy="203552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rgbClr val="FC70AC"/>
                </a:solidFill>
              </a:rPr>
              <a:t>開催日時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71C46CF0-1132-4809-8064-CAD36C6A85E9}"/>
              </a:ext>
            </a:extLst>
          </p:cNvPr>
          <p:cNvSpPr/>
          <p:nvPr/>
        </p:nvSpPr>
        <p:spPr>
          <a:xfrm>
            <a:off x="747194" y="4035291"/>
            <a:ext cx="1020207" cy="203552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rgbClr val="FC70AC"/>
                </a:solidFill>
              </a:rPr>
              <a:t>開催方法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6B856AC7-43BE-468A-A18E-2C69D129042B}"/>
              </a:ext>
            </a:extLst>
          </p:cNvPr>
          <p:cNvSpPr/>
          <p:nvPr/>
        </p:nvSpPr>
        <p:spPr>
          <a:xfrm>
            <a:off x="757925" y="6773320"/>
            <a:ext cx="1020207" cy="209348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rgbClr val="FC70AC"/>
                </a:solidFill>
              </a:rPr>
              <a:t>申込み</a:t>
            </a:r>
            <a:endParaRPr kumimoji="1" lang="ja-JP" altLang="en-US" sz="1100" dirty="0">
              <a:solidFill>
                <a:srgbClr val="FC70AC"/>
              </a:solidFill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1B104B3-7249-4C5F-9A9A-FC22800D73CF}"/>
              </a:ext>
            </a:extLst>
          </p:cNvPr>
          <p:cNvSpPr/>
          <p:nvPr/>
        </p:nvSpPr>
        <p:spPr>
          <a:xfrm>
            <a:off x="783744" y="5816343"/>
            <a:ext cx="1020207" cy="207010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rgbClr val="FC70AC"/>
                </a:solidFill>
              </a:rPr>
              <a:t>参 加 者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69F51D7-F1DF-4FF2-A330-45E6C9AAFC8F}"/>
              </a:ext>
            </a:extLst>
          </p:cNvPr>
          <p:cNvSpPr txBox="1"/>
          <p:nvPr/>
        </p:nvSpPr>
        <p:spPr>
          <a:xfrm>
            <a:off x="1824511" y="3231280"/>
            <a:ext cx="383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rgbClr val="FE768D"/>
                </a:solidFill>
              </a:rPr>
              <a:t>2021</a:t>
            </a:r>
            <a:r>
              <a:rPr kumimoji="1" lang="ja-JP" altLang="en-US" sz="1200" b="1" dirty="0">
                <a:solidFill>
                  <a:srgbClr val="FE768D"/>
                </a:solidFill>
              </a:rPr>
              <a:t>年</a:t>
            </a:r>
            <a:endParaRPr kumimoji="1" lang="en-US" altLang="ja-JP" sz="1200" b="1" dirty="0">
              <a:solidFill>
                <a:srgbClr val="FE768D"/>
              </a:solidFill>
            </a:endParaRPr>
          </a:p>
          <a:p>
            <a:r>
              <a:rPr lang="en-US" altLang="ja-JP" sz="2800" b="1" dirty="0">
                <a:solidFill>
                  <a:srgbClr val="FE768D"/>
                </a:solidFill>
              </a:rPr>
              <a:t>2</a:t>
            </a:r>
            <a:r>
              <a:rPr lang="ja-JP" altLang="en-US" sz="2800" b="1" dirty="0">
                <a:solidFill>
                  <a:srgbClr val="FE768D"/>
                </a:solidFill>
              </a:rPr>
              <a:t>月</a:t>
            </a:r>
            <a:r>
              <a:rPr lang="en-US" altLang="ja-JP" sz="2800" b="1" dirty="0">
                <a:solidFill>
                  <a:srgbClr val="FE768D"/>
                </a:solidFill>
              </a:rPr>
              <a:t>27</a:t>
            </a:r>
            <a:r>
              <a:rPr lang="ja-JP" altLang="en-US" sz="2800" b="1" dirty="0">
                <a:solidFill>
                  <a:srgbClr val="FE768D"/>
                </a:solidFill>
              </a:rPr>
              <a:t>日</a:t>
            </a:r>
            <a:r>
              <a:rPr lang="en-US" altLang="ja-JP" sz="2000" b="1" dirty="0">
                <a:solidFill>
                  <a:srgbClr val="FE768D"/>
                </a:solidFill>
              </a:rPr>
              <a:t>(</a:t>
            </a:r>
            <a:r>
              <a:rPr lang="ja-JP" altLang="en-US" sz="2000" b="1" dirty="0">
                <a:solidFill>
                  <a:srgbClr val="FE768D"/>
                </a:solidFill>
              </a:rPr>
              <a:t>土</a:t>
            </a:r>
            <a:r>
              <a:rPr lang="en-US" altLang="ja-JP" sz="2000" b="1" dirty="0">
                <a:solidFill>
                  <a:srgbClr val="FE768D"/>
                </a:solidFill>
              </a:rPr>
              <a:t>)</a:t>
            </a:r>
            <a:r>
              <a:rPr lang="ja-JP" altLang="en-US" sz="2800" b="1" dirty="0">
                <a:solidFill>
                  <a:srgbClr val="FE768D"/>
                </a:solidFill>
              </a:rPr>
              <a:t>　</a:t>
            </a:r>
            <a:r>
              <a:rPr lang="en-US" altLang="ja-JP" sz="2000" b="1" dirty="0">
                <a:solidFill>
                  <a:srgbClr val="FE768D"/>
                </a:solidFill>
              </a:rPr>
              <a:t>13:00 -17:10</a:t>
            </a:r>
            <a:endParaRPr kumimoji="1" lang="ja-JP" altLang="en-US" sz="2000" b="1" dirty="0">
              <a:solidFill>
                <a:srgbClr val="FE768D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D96EDD0-49C2-40A7-BCF2-340A263FA278}"/>
              </a:ext>
            </a:extLst>
          </p:cNvPr>
          <p:cNvSpPr txBox="1"/>
          <p:nvPr/>
        </p:nvSpPr>
        <p:spPr>
          <a:xfrm>
            <a:off x="1936671" y="3951724"/>
            <a:ext cx="448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オンライン（</a:t>
            </a:r>
            <a:r>
              <a:rPr lang="en-US" altLang="ja-JP" b="1" dirty="0"/>
              <a:t>zoom</a:t>
            </a:r>
            <a:r>
              <a:rPr lang="ja-JP" altLang="en-US" b="1" dirty="0"/>
              <a:t>）にて開催</a:t>
            </a:r>
            <a:endParaRPr lang="en-US" altLang="ja-JP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F205632-7EC5-4ADE-B5E9-8EF554A24D27}"/>
              </a:ext>
            </a:extLst>
          </p:cNvPr>
          <p:cNvSpPr txBox="1"/>
          <p:nvPr/>
        </p:nvSpPr>
        <p:spPr>
          <a:xfrm>
            <a:off x="4747664" y="5708859"/>
            <a:ext cx="121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定員</a:t>
            </a:r>
            <a:r>
              <a:rPr kumimoji="1" lang="en-US" altLang="ja-JP" sz="2800" b="1" dirty="0"/>
              <a:t>30</a:t>
            </a:r>
            <a:r>
              <a:rPr kumimoji="1" lang="ja-JP" altLang="en-US" sz="2000" b="1" dirty="0"/>
              <a:t>名</a:t>
            </a:r>
            <a:endParaRPr kumimoji="1" lang="ja-JP" altLang="en-US" sz="2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01F0067-176D-4698-84BF-4C70A1E248DC}"/>
              </a:ext>
            </a:extLst>
          </p:cNvPr>
          <p:cNvSpPr txBox="1"/>
          <p:nvPr/>
        </p:nvSpPr>
        <p:spPr>
          <a:xfrm>
            <a:off x="2350814" y="6118481"/>
            <a:ext cx="3531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お申し込み後、開催日前に</a:t>
            </a:r>
            <a:r>
              <a:rPr kumimoji="1" lang="en-US" altLang="ja-JP" sz="1200" dirty="0"/>
              <a:t>zoom</a:t>
            </a:r>
            <a:r>
              <a:rPr kumimoji="1" lang="ja-JP" altLang="en-US" sz="1200" dirty="0"/>
              <a:t>ミーティングルームアドレスを</a:t>
            </a:r>
            <a:r>
              <a:rPr lang="ja-JP" altLang="en-US" sz="1200" dirty="0"/>
              <a:t>参加申し込み時にご登録いただいたメールアドレスへお送りします。</a:t>
            </a:r>
            <a:endParaRPr kumimoji="1" lang="ja-JP" altLang="en-US" sz="12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8F2AF90-0450-402A-879B-C40138FB5418}"/>
              </a:ext>
            </a:extLst>
          </p:cNvPr>
          <p:cNvSpPr txBox="1"/>
          <p:nvPr/>
        </p:nvSpPr>
        <p:spPr>
          <a:xfrm>
            <a:off x="1962129" y="5786035"/>
            <a:ext cx="267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大学生含む女性人材</a:t>
            </a:r>
            <a:endParaRPr kumimoji="1" lang="ja-JP" altLang="en-US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B1FFCE1-8F18-4930-96A1-DACF8D69729E}"/>
              </a:ext>
            </a:extLst>
          </p:cNvPr>
          <p:cNvSpPr txBox="1"/>
          <p:nvPr/>
        </p:nvSpPr>
        <p:spPr>
          <a:xfrm>
            <a:off x="2026468" y="6796725"/>
            <a:ext cx="4287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下記</a:t>
            </a:r>
            <a:r>
              <a:rPr lang="en-US" altLang="ja-JP" sz="1200" dirty="0"/>
              <a:t>URL</a:t>
            </a:r>
            <a:r>
              <a:rPr lang="ja-JP" altLang="en-US" sz="1200" dirty="0"/>
              <a:t>から必要事項を記入しお申込みいただくか、もしくは氏名を記載の上、下記メールアドレスからお申込みください。</a:t>
            </a:r>
            <a:endParaRPr lang="en-US" altLang="ja-JP" sz="1200" dirty="0"/>
          </a:p>
          <a:p>
            <a:r>
              <a:rPr lang="en-US" altLang="ja-JP" sz="1200" dirty="0"/>
              <a:t>※</a:t>
            </a:r>
            <a:r>
              <a:rPr lang="ja-JP" altLang="en-US" sz="1200" dirty="0"/>
              <a:t>申込締切　</a:t>
            </a:r>
            <a:r>
              <a:rPr lang="en-US" altLang="ja-JP" sz="1200" dirty="0"/>
              <a:t>2021</a:t>
            </a:r>
            <a:r>
              <a:rPr lang="ja-JP" altLang="en-US" sz="1200" dirty="0"/>
              <a:t>年</a:t>
            </a:r>
            <a:r>
              <a:rPr lang="en-US" altLang="ja-JP" sz="1200" dirty="0"/>
              <a:t>2</a:t>
            </a:r>
            <a:r>
              <a:rPr lang="ja-JP" altLang="en-US" sz="1200" dirty="0"/>
              <a:t>月</a:t>
            </a:r>
            <a:r>
              <a:rPr lang="en-US" altLang="ja-JP" sz="1200" dirty="0"/>
              <a:t>26</a:t>
            </a:r>
            <a:r>
              <a:rPr lang="ja-JP" altLang="en-US" sz="1200" dirty="0"/>
              <a:t>日（金）</a:t>
            </a:r>
            <a:endParaRPr lang="en-US" altLang="ja-JP" sz="1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73B94D-61D9-4ECB-9B18-558A31774635}"/>
              </a:ext>
            </a:extLst>
          </p:cNvPr>
          <p:cNvSpPr txBox="1"/>
          <p:nvPr/>
        </p:nvSpPr>
        <p:spPr>
          <a:xfrm>
            <a:off x="1962129" y="8206444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メール　</a:t>
            </a:r>
            <a:r>
              <a:rPr kumimoji="1" lang="en-US" altLang="ja-JP" b="1" u="sng" dirty="0">
                <a:solidFill>
                  <a:schemeClr val="accent1"/>
                </a:solidFill>
              </a:rPr>
              <a:t>jinzai@siz-sba.or.jp</a:t>
            </a:r>
            <a:endParaRPr kumimoji="1" lang="ja-JP" altLang="en-US" b="1" u="sng" dirty="0">
              <a:solidFill>
                <a:schemeClr val="accent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BEBA68B-EBA5-4583-8657-D64197D089F4}"/>
              </a:ext>
            </a:extLst>
          </p:cNvPr>
          <p:cNvSpPr txBox="1"/>
          <p:nvPr/>
        </p:nvSpPr>
        <p:spPr>
          <a:xfrm>
            <a:off x="1868765" y="7667893"/>
            <a:ext cx="939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 </a:t>
            </a:r>
            <a:r>
              <a:rPr kumimoji="1" lang="ja-JP" altLang="en-US" sz="1100" b="1" dirty="0"/>
              <a:t>申込み</a:t>
            </a:r>
            <a:r>
              <a:rPr kumimoji="1" lang="en-US" altLang="ja-JP" sz="1100" b="1" dirty="0"/>
              <a:t>URL</a:t>
            </a:r>
            <a:r>
              <a:rPr kumimoji="1" lang="ja-JP" altLang="en-US" sz="1100" b="1" dirty="0"/>
              <a:t>　</a:t>
            </a:r>
            <a:endParaRPr kumimoji="1" lang="ja-JP" altLang="en-US" sz="1200" b="1" u="sng" dirty="0">
              <a:solidFill>
                <a:schemeClr val="accent1"/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56A4427-1687-472E-8B1C-06442EF3E7C6}"/>
              </a:ext>
            </a:extLst>
          </p:cNvPr>
          <p:cNvSpPr/>
          <p:nvPr/>
        </p:nvSpPr>
        <p:spPr>
          <a:xfrm>
            <a:off x="763185" y="8693213"/>
            <a:ext cx="1061326" cy="209348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rgbClr val="FC70AC"/>
                </a:solidFill>
              </a:rPr>
              <a:t>お問合わせ先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180F172-238E-4B0D-8211-830B501446A5}"/>
              </a:ext>
            </a:extLst>
          </p:cNvPr>
          <p:cNvSpPr txBox="1"/>
          <p:nvPr/>
        </p:nvSpPr>
        <p:spPr>
          <a:xfrm>
            <a:off x="1984214" y="8668014"/>
            <a:ext cx="432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静岡県中小企業団体中央会　労働対策課</a:t>
            </a:r>
            <a:endParaRPr kumimoji="1" lang="en-US" altLang="ja-JP" sz="1200" dirty="0"/>
          </a:p>
          <a:p>
            <a:r>
              <a:rPr lang="ja-JP" altLang="en-US" sz="1200" dirty="0"/>
              <a:t>　 電話　　</a:t>
            </a:r>
            <a:r>
              <a:rPr lang="en-US" altLang="ja-JP" sz="1200" dirty="0"/>
              <a:t>054-254-1511</a:t>
            </a:r>
            <a:endParaRPr kumimoji="1" lang="ja-JP" altLang="en-US" sz="12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95D7A58-2892-4308-A627-8258A73D3945}"/>
              </a:ext>
            </a:extLst>
          </p:cNvPr>
          <p:cNvSpPr txBox="1"/>
          <p:nvPr/>
        </p:nvSpPr>
        <p:spPr>
          <a:xfrm>
            <a:off x="920594" y="9263914"/>
            <a:ext cx="5584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主催：関東経済産業局　</a:t>
            </a:r>
            <a:r>
              <a:rPr kumimoji="1" lang="ja-JP" altLang="en-US" sz="1100" dirty="0"/>
              <a:t>運営：静岡県中小企業団体中央会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CA2465-D569-444B-B6CC-7FE0E7A1F823}"/>
              </a:ext>
            </a:extLst>
          </p:cNvPr>
          <p:cNvSpPr txBox="1"/>
          <p:nvPr/>
        </p:nvSpPr>
        <p:spPr>
          <a:xfrm>
            <a:off x="2185033" y="4236757"/>
            <a:ext cx="3863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静岡県内の女性活躍中の中小企業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社による合同企業説明会</a:t>
            </a:r>
            <a:endParaRPr kumimoji="1" lang="en-US" altLang="ja-JP" sz="1400" dirty="0"/>
          </a:p>
          <a:p>
            <a:r>
              <a:rPr lang="ja-JP" altLang="en-US" sz="1400" dirty="0"/>
              <a:t>　</a:t>
            </a:r>
            <a:r>
              <a:rPr lang="en-US" altLang="ja-JP" sz="1200" dirty="0"/>
              <a:t>※</a:t>
            </a:r>
            <a:r>
              <a:rPr kumimoji="1" lang="en-US" altLang="ja-JP" sz="1200" dirty="0"/>
              <a:t>20</a:t>
            </a:r>
            <a:r>
              <a:rPr kumimoji="1" lang="ja-JP" altLang="en-US" sz="1200" dirty="0"/>
              <a:t>分毎交代で企業説明を行います。</a:t>
            </a:r>
            <a:endParaRPr kumimoji="1" lang="en-US" altLang="ja-JP" sz="1200" dirty="0"/>
          </a:p>
          <a:p>
            <a:r>
              <a:rPr lang="ja-JP" altLang="en-US" sz="1200" dirty="0"/>
              <a:t>　 </a:t>
            </a:r>
            <a:r>
              <a:rPr lang="en-US" altLang="ja-JP" sz="1200" dirty="0"/>
              <a:t>※</a:t>
            </a:r>
            <a:r>
              <a:rPr lang="ja-JP" altLang="en-US" sz="1200" dirty="0"/>
              <a:t>気になった企業へ後日、更なる企業説明や</a:t>
            </a:r>
            <a:endParaRPr lang="en-US" altLang="ja-JP" sz="1200" dirty="0"/>
          </a:p>
          <a:p>
            <a:r>
              <a:rPr lang="ja-JP" altLang="en-US" sz="1200" dirty="0"/>
              <a:t>　　 企業見学を申し込むことが可能です。</a:t>
            </a:r>
            <a:endParaRPr kumimoji="1" lang="ja-JP" altLang="en-US" sz="1400" dirty="0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5292F3D5-3EE3-4D1F-A0E8-D04DA2CE4BF1}"/>
              </a:ext>
            </a:extLst>
          </p:cNvPr>
          <p:cNvSpPr/>
          <p:nvPr/>
        </p:nvSpPr>
        <p:spPr>
          <a:xfrm>
            <a:off x="794369" y="5333716"/>
            <a:ext cx="1020207" cy="209348"/>
          </a:xfrm>
          <a:prstGeom prst="roundRect">
            <a:avLst/>
          </a:prstGeom>
          <a:solidFill>
            <a:schemeClr val="bg1"/>
          </a:solidFill>
          <a:ln>
            <a:solidFill>
              <a:srgbClr val="FE98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rgbClr val="FC70AC"/>
                </a:solidFill>
              </a:rPr>
              <a:t>参加</a:t>
            </a:r>
            <a:r>
              <a:rPr lang="ja-JP" altLang="en-US" sz="1100" dirty="0">
                <a:solidFill>
                  <a:srgbClr val="FC70AC"/>
                </a:solidFill>
              </a:rPr>
              <a:t>企業数</a:t>
            </a:r>
            <a:endParaRPr kumimoji="1" lang="ja-JP" altLang="en-US" sz="1100" dirty="0">
              <a:solidFill>
                <a:srgbClr val="FC70AC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74A0740-2D1E-4589-BCE1-BA865EA7CA85}"/>
              </a:ext>
            </a:extLst>
          </p:cNvPr>
          <p:cNvSpPr txBox="1"/>
          <p:nvPr/>
        </p:nvSpPr>
        <p:spPr>
          <a:xfrm>
            <a:off x="1936671" y="5323320"/>
            <a:ext cx="425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女性活躍中の静岡県内企業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F434AE6-D44D-4363-AED9-90BCB3A1FFED}"/>
              </a:ext>
            </a:extLst>
          </p:cNvPr>
          <p:cNvSpPr txBox="1"/>
          <p:nvPr/>
        </p:nvSpPr>
        <p:spPr>
          <a:xfrm>
            <a:off x="4932095" y="5235964"/>
            <a:ext cx="1020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１</a:t>
            </a:r>
            <a:r>
              <a:rPr kumimoji="1" lang="en-US" altLang="ja-JP" sz="2800" b="1" dirty="0"/>
              <a:t>0</a:t>
            </a:r>
            <a:r>
              <a:rPr kumimoji="1" lang="ja-JP" altLang="en-US" sz="2000" b="1" dirty="0"/>
              <a:t>社</a:t>
            </a:r>
            <a:endParaRPr kumimoji="1" lang="ja-JP" altLang="en-US" sz="2800" b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22D8C1B-29EF-4ACF-93D6-4E430D6BD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789" y="7622472"/>
            <a:ext cx="1175415" cy="1175415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85799D0-488E-4B82-B15C-EB80D258E199}"/>
              </a:ext>
            </a:extLst>
          </p:cNvPr>
          <p:cNvSpPr txBox="1"/>
          <p:nvPr/>
        </p:nvSpPr>
        <p:spPr>
          <a:xfrm>
            <a:off x="2684697" y="7587675"/>
            <a:ext cx="212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>
                <a:solidFill>
                  <a:schemeClr val="accent1"/>
                </a:solidFill>
              </a:rPr>
              <a:t>https://www.siz-sba.or.jp/s/seminar/detail.html?CN=35490</a:t>
            </a:r>
            <a:endParaRPr kumimoji="1" lang="ja-JP" altLang="en-US" sz="14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1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338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令和２年度「関東経済産業局における地域中小企業・小規模事業者の人材確保支援等事業」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令和２年度「関東経済産業局における地域中小企業・小規模事業者の人材確保支援等事業」 高度女性人材向けの中小企業等魅力発信セミナー</dc:title>
  <dc:creator>成瀬 綾那</dc:creator>
  <cp:lastModifiedBy>成瀬 綾那</cp:lastModifiedBy>
  <cp:revision>35</cp:revision>
  <cp:lastPrinted>2021-01-04T04:08:42Z</cp:lastPrinted>
  <dcterms:created xsi:type="dcterms:W3CDTF">2020-09-03T02:00:52Z</dcterms:created>
  <dcterms:modified xsi:type="dcterms:W3CDTF">2021-01-07T07:48:46Z</dcterms:modified>
</cp:coreProperties>
</file>